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2"/>
  </p:notesMasterIdLst>
  <p:handoutMasterIdLst>
    <p:handoutMasterId r:id="rId43"/>
  </p:handoutMasterIdLst>
  <p:sldIdLst>
    <p:sldId id="256" r:id="rId3"/>
    <p:sldId id="259" r:id="rId4"/>
    <p:sldId id="257" r:id="rId5"/>
    <p:sldId id="290" r:id="rId6"/>
    <p:sldId id="291" r:id="rId7"/>
    <p:sldId id="288" r:id="rId8"/>
    <p:sldId id="271" r:id="rId9"/>
    <p:sldId id="329" r:id="rId10"/>
    <p:sldId id="297" r:id="rId11"/>
    <p:sldId id="298" r:id="rId12"/>
    <p:sldId id="299" r:id="rId13"/>
    <p:sldId id="300" r:id="rId14"/>
    <p:sldId id="289" r:id="rId15"/>
    <p:sldId id="295" r:id="rId16"/>
    <p:sldId id="331" r:id="rId17"/>
    <p:sldId id="304" r:id="rId18"/>
    <p:sldId id="305" r:id="rId19"/>
    <p:sldId id="293" r:id="rId20"/>
    <p:sldId id="261" r:id="rId21"/>
    <p:sldId id="332" r:id="rId22"/>
    <p:sldId id="335" r:id="rId23"/>
    <p:sldId id="334" r:id="rId24"/>
    <p:sldId id="333" r:id="rId25"/>
    <p:sldId id="312" r:id="rId26"/>
    <p:sldId id="308" r:id="rId27"/>
    <p:sldId id="310" r:id="rId28"/>
    <p:sldId id="311" r:id="rId29"/>
    <p:sldId id="323" r:id="rId30"/>
    <p:sldId id="324" r:id="rId31"/>
    <p:sldId id="325" r:id="rId32"/>
    <p:sldId id="327" r:id="rId33"/>
    <p:sldId id="328" r:id="rId34"/>
    <p:sldId id="321" r:id="rId35"/>
    <p:sldId id="336" r:id="rId36"/>
    <p:sldId id="338" r:id="rId37"/>
    <p:sldId id="339" r:id="rId38"/>
    <p:sldId id="319" r:id="rId39"/>
    <p:sldId id="320" r:id="rId40"/>
    <p:sldId id="322" r:id="rId4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0" autoAdjust="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8.bin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sz="1200" dirty="0" smtClean="0"/>
              <a:t>1. Насколько </a:t>
            </a:r>
            <a:r>
              <a:rPr lang="ru-RU" sz="1200" dirty="0"/>
              <a:t>прилегающие территории учреждения оборудованы с учетом условий доступности для маломобильных получателей услуг? (</a:t>
            </a:r>
            <a:r>
              <a:rPr lang="en-US" sz="1200" dirty="0"/>
              <a:t>K)</a:t>
            </a:r>
            <a:endParaRPr lang="ru-RU" sz="1200" dirty="0"/>
          </a:p>
        </c:rich>
      </c:tx>
      <c:layout>
        <c:manualLayout>
          <c:xMode val="edge"/>
          <c:yMode val="edge"/>
          <c:x val="0.10261597643010863"/>
          <c:y val="2.06389597373341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cat>
            <c:strRef>
              <c:f>Лист5!$B$2:$AC$2</c:f>
              <c:strCache>
                <c:ptCount val="28"/>
                <c:pt idx="0">
                  <c:v>Каргопольский КЦСО</c:v>
                </c:pt>
                <c:pt idx="1">
                  <c:v>Лешуконский КЦСО</c:v>
                </c:pt>
                <c:pt idx="2">
                  <c:v>Онежский КЦСО</c:v>
                </c:pt>
                <c:pt idx="3">
                  <c:v>Верхнетоемский КЦСО</c:v>
                </c:pt>
                <c:pt idx="4">
                  <c:v>Вельский КЦСО</c:v>
                </c:pt>
                <c:pt idx="5">
                  <c:v>Вилегодский КЦСО</c:v>
                </c:pt>
                <c:pt idx="6">
                  <c:v>Виноградовский КЦСО</c:v>
                </c:pt>
                <c:pt idx="7">
                  <c:v>Северодвинский КЦСО «Забота»</c:v>
                </c:pt>
                <c:pt idx="8">
                  <c:v>Мезенский КЦСО</c:v>
                </c:pt>
                <c:pt idx="9">
                  <c:v>Котласский КЦСО</c:v>
                </c:pt>
                <c:pt idx="10">
                  <c:v>Среднее значение</c:v>
                </c:pt>
                <c:pt idx="11">
                  <c:v>Северодвинский реабилитационный центр для детей с ограниченными возможностями «Ручеёк»</c:v>
                </c:pt>
                <c:pt idx="12">
                  <c:v>Новодвинский КЦСО</c:v>
                </c:pt>
                <c:pt idx="13">
                  <c:v>Приморский КЦСО</c:v>
                </c:pt>
                <c:pt idx="14">
                  <c:v>Коряжемский КЦСО</c:v>
                </c:pt>
                <c:pt idx="15">
                  <c:v>Новодвинский детский дом интернат для детей с серьезными нарушениями  интеллектуальном развитии</c:v>
                </c:pt>
                <c:pt idx="16">
                  <c:v>Коношский КЦСО</c:v>
                </c:pt>
                <c:pt idx="17">
                  <c:v>Няндомский КЦСО</c:v>
                </c:pt>
                <c:pt idx="18">
                  <c:v>Центр реабилитации «Родник»</c:v>
                </c:pt>
                <c:pt idx="19">
                  <c:v>Вельский центр социальной помощи семье и детям «Скворушка»</c:v>
                </c:pt>
                <c:pt idx="20">
                  <c:v>Архангельский ЦСО</c:v>
                </c:pt>
                <c:pt idx="21">
                  <c:v>Плесецкий КЦСО</c:v>
                </c:pt>
                <c:pt idx="22">
                  <c:v>Каргопольский социально-реабилитационный центр для несовершеннолетних</c:v>
                </c:pt>
                <c:pt idx="23">
                  <c:v>Опорно-экспериментальный реабилитационный центр для детей с ограниченными возможностями</c:v>
                </c:pt>
                <c:pt idx="24">
                  <c:v>Холмогорский КЦСО</c:v>
                </c:pt>
                <c:pt idx="25">
                  <c:v>Котласский реабилитационный центр для детей с ограниченными возможностями</c:v>
                </c:pt>
                <c:pt idx="26">
                  <c:v>Красноборский КЦСО</c:v>
                </c:pt>
                <c:pt idx="27">
                  <c:v>Устьянский КЦСО с. Бестужево</c:v>
                </c:pt>
              </c:strCache>
            </c:strRef>
          </c:cat>
          <c:val>
            <c:numRef>
              <c:f>Лист5!$B$3:$AC$3</c:f>
              <c:numCache>
                <c:formatCode>0.00</c:formatCode>
                <c:ptCount val="28"/>
                <c:pt idx="0">
                  <c:v>-0.76190476190476208</c:v>
                </c:pt>
                <c:pt idx="1">
                  <c:v>-0.7</c:v>
                </c:pt>
                <c:pt idx="2">
                  <c:v>-0.6</c:v>
                </c:pt>
                <c:pt idx="3">
                  <c:v>-0.11111111111111115</c:v>
                </c:pt>
                <c:pt idx="4">
                  <c:v>9.5238095238095261E-2</c:v>
                </c:pt>
                <c:pt idx="5">
                  <c:v>0.2</c:v>
                </c:pt>
                <c:pt idx="6">
                  <c:v>0.3</c:v>
                </c:pt>
                <c:pt idx="7">
                  <c:v>0.3</c:v>
                </c:pt>
                <c:pt idx="8">
                  <c:v>0.38095238095238104</c:v>
                </c:pt>
                <c:pt idx="9">
                  <c:v>0.45</c:v>
                </c:pt>
                <c:pt idx="10">
                  <c:v>0.46065573770491802</c:v>
                </c:pt>
                <c:pt idx="11">
                  <c:v>0.52941176470588236</c:v>
                </c:pt>
                <c:pt idx="12">
                  <c:v>0.54545454545454541</c:v>
                </c:pt>
                <c:pt idx="13">
                  <c:v>0.55555555555555558</c:v>
                </c:pt>
                <c:pt idx="14">
                  <c:v>0.6</c:v>
                </c:pt>
                <c:pt idx="15">
                  <c:v>0.64705882352941191</c:v>
                </c:pt>
                <c:pt idx="16">
                  <c:v>0.71052631578947356</c:v>
                </c:pt>
                <c:pt idx="17">
                  <c:v>0.75</c:v>
                </c:pt>
                <c:pt idx="18">
                  <c:v>0.75</c:v>
                </c:pt>
                <c:pt idx="19">
                  <c:v>0.77272727272727271</c:v>
                </c:pt>
                <c:pt idx="20">
                  <c:v>0.8</c:v>
                </c:pt>
                <c:pt idx="21">
                  <c:v>0.8421052631578948</c:v>
                </c:pt>
                <c:pt idx="22">
                  <c:v>0.9</c:v>
                </c:pt>
                <c:pt idx="23">
                  <c:v>0.95</c:v>
                </c:pt>
                <c:pt idx="24">
                  <c:v>0.96666666666666667</c:v>
                </c:pt>
                <c:pt idx="25" formatCode="0">
                  <c:v>1</c:v>
                </c:pt>
                <c:pt idx="26" formatCode="0">
                  <c:v>1</c:v>
                </c:pt>
                <c:pt idx="27" formatCode="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63793280"/>
        <c:axId val="263815552"/>
        <c:axId val="0"/>
      </c:bar3DChart>
      <c:catAx>
        <c:axId val="263793280"/>
        <c:scaling>
          <c:orientation val="minMax"/>
        </c:scaling>
        <c:delete val="0"/>
        <c:axPos val="l"/>
        <c:majorTickMark val="none"/>
        <c:minorTickMark val="none"/>
        <c:tickLblPos val="nextTo"/>
        <c:crossAx val="263815552"/>
        <c:crosses val="autoZero"/>
        <c:auto val="1"/>
        <c:lblAlgn val="ctr"/>
        <c:lblOffset val="100"/>
        <c:noMultiLvlLbl val="0"/>
      </c:catAx>
      <c:valAx>
        <c:axId val="263815552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extTo"/>
        <c:crossAx val="26379328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sz="1200" dirty="0" smtClean="0"/>
              <a:t>2. Насколько </a:t>
            </a:r>
            <a:r>
              <a:rPr lang="ru-RU" sz="1200" dirty="0"/>
              <a:t>доступно оборудованы в учреждении входные зоны для маломобильных групп населения? (К)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3.644158628081457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4739616473590473E-2"/>
                  <c:y val="6.04779184167166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22079314040728831"/>
                  <c:y val="9.926563274476501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Лист5!$B$5:$AC$5</c:f>
              <c:strCache>
                <c:ptCount val="28"/>
                <c:pt idx="0">
                  <c:v>Северодвинский КЦСО «Забота»</c:v>
                </c:pt>
                <c:pt idx="1">
                  <c:v>Лешуконский КЦСО</c:v>
                </c:pt>
                <c:pt idx="2">
                  <c:v>Онежский КЦСО</c:v>
                </c:pt>
                <c:pt idx="3">
                  <c:v>Каргопольский КЦСО</c:v>
                </c:pt>
                <c:pt idx="4">
                  <c:v>Виноградовский КЦСО</c:v>
                </c:pt>
                <c:pt idx="5">
                  <c:v>Вилегодский КЦСО</c:v>
                </c:pt>
                <c:pt idx="6">
                  <c:v>Вельский КЦСО</c:v>
                </c:pt>
                <c:pt idx="7">
                  <c:v>Северодвинский реабилитационный центр для детей с ограниченными возможностями «Ручеёк»</c:v>
                </c:pt>
                <c:pt idx="8">
                  <c:v>Среднее значение</c:v>
                </c:pt>
                <c:pt idx="9">
                  <c:v>Центр реабилитации «Родник»</c:v>
                </c:pt>
                <c:pt idx="10">
                  <c:v>Новодвинский КЦСО</c:v>
                </c:pt>
                <c:pt idx="11">
                  <c:v>Приморский КЦСО</c:v>
                </c:pt>
                <c:pt idx="12">
                  <c:v>Мезенский КЦСО</c:v>
                </c:pt>
                <c:pt idx="13">
                  <c:v>Верхнетоемский КЦСО</c:v>
                </c:pt>
                <c:pt idx="14">
                  <c:v>Котласский КЦСО</c:v>
                </c:pt>
                <c:pt idx="15">
                  <c:v>Новодвинский детский дом интернат для детей с серьезными нарушениями  интеллектуальном развитии</c:v>
                </c:pt>
                <c:pt idx="16">
                  <c:v>Няндомский КЦСО</c:v>
                </c:pt>
                <c:pt idx="17">
                  <c:v>Коношский КЦСО</c:v>
                </c:pt>
                <c:pt idx="18">
                  <c:v>Архангельский ЦСО</c:v>
                </c:pt>
                <c:pt idx="19">
                  <c:v>Коряжемский КЦСО</c:v>
                </c:pt>
                <c:pt idx="20">
                  <c:v>Плесецкий КЦСО</c:v>
                </c:pt>
                <c:pt idx="21">
                  <c:v>Вельский центр социальной помощи семье и детям «Скворушка»</c:v>
                </c:pt>
                <c:pt idx="22">
                  <c:v>Каргопольский социально-реабилитационный центр для несовершеннолетних</c:v>
                </c:pt>
                <c:pt idx="23">
                  <c:v>Опорно-экспериментальный реабилитационный центр для детей с ограниченными возможностями</c:v>
                </c:pt>
                <c:pt idx="24">
                  <c:v>Холмогорский КЦСО</c:v>
                </c:pt>
                <c:pt idx="25">
                  <c:v>Котласский реабилитационный центр для детей с ограниченными возможностями</c:v>
                </c:pt>
                <c:pt idx="26">
                  <c:v>Красноборский КЦСО</c:v>
                </c:pt>
                <c:pt idx="27">
                  <c:v>Устьянский КЦСО с. Бестужево</c:v>
                </c:pt>
              </c:strCache>
            </c:strRef>
          </c:cat>
          <c:val>
            <c:numRef>
              <c:f>Лист5!$B$6:$AC$6</c:f>
              <c:numCache>
                <c:formatCode>0.00</c:formatCode>
                <c:ptCount val="28"/>
                <c:pt idx="0">
                  <c:v>-1</c:v>
                </c:pt>
                <c:pt idx="1">
                  <c:v>-0.8</c:v>
                </c:pt>
                <c:pt idx="2">
                  <c:v>-0.55000000000000004</c:v>
                </c:pt>
                <c:pt idx="3">
                  <c:v>-0.52380952380952384</c:v>
                </c:pt>
                <c:pt idx="4">
                  <c:v>-0.3</c:v>
                </c:pt>
                <c:pt idx="5">
                  <c:v>0.05</c:v>
                </c:pt>
                <c:pt idx="6">
                  <c:v>9.5238095238095261E-2</c:v>
                </c:pt>
                <c:pt idx="7">
                  <c:v>0.38235294117647073</c:v>
                </c:pt>
                <c:pt idx="8">
                  <c:v>0.3918032786885246</c:v>
                </c:pt>
                <c:pt idx="9">
                  <c:v>0.4</c:v>
                </c:pt>
                <c:pt idx="10">
                  <c:v>0.40909090909090906</c:v>
                </c:pt>
                <c:pt idx="11">
                  <c:v>0.44444444444444448</c:v>
                </c:pt>
                <c:pt idx="12">
                  <c:v>0.47619047619047622</c:v>
                </c:pt>
                <c:pt idx="13">
                  <c:v>0.5185185185185186</c:v>
                </c:pt>
                <c:pt idx="14">
                  <c:v>0.55000000000000004</c:v>
                </c:pt>
                <c:pt idx="15">
                  <c:v>0.58823529411764708</c:v>
                </c:pt>
                <c:pt idx="16">
                  <c:v>0.6</c:v>
                </c:pt>
                <c:pt idx="17">
                  <c:v>0.63157894736842113</c:v>
                </c:pt>
                <c:pt idx="18">
                  <c:v>0.65</c:v>
                </c:pt>
                <c:pt idx="19">
                  <c:v>0.65</c:v>
                </c:pt>
                <c:pt idx="20">
                  <c:v>0.73684210526315785</c:v>
                </c:pt>
                <c:pt idx="21">
                  <c:v>0.90909090909090906</c:v>
                </c:pt>
                <c:pt idx="22">
                  <c:v>0.95</c:v>
                </c:pt>
                <c:pt idx="23">
                  <c:v>0.95</c:v>
                </c:pt>
                <c:pt idx="24">
                  <c:v>0.96666666666666656</c:v>
                </c:pt>
                <c:pt idx="25" formatCode="0">
                  <c:v>1</c:v>
                </c:pt>
                <c:pt idx="26" formatCode="0">
                  <c:v>1</c:v>
                </c:pt>
                <c:pt idx="27" formatCode="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63835008"/>
        <c:axId val="263952640"/>
        <c:axId val="0"/>
      </c:bar3DChart>
      <c:catAx>
        <c:axId val="263835008"/>
        <c:scaling>
          <c:orientation val="minMax"/>
        </c:scaling>
        <c:delete val="0"/>
        <c:axPos val="l"/>
        <c:majorTickMark val="none"/>
        <c:minorTickMark val="none"/>
        <c:tickLblPos val="nextTo"/>
        <c:crossAx val="263952640"/>
        <c:crosses val="autoZero"/>
        <c:auto val="1"/>
        <c:lblAlgn val="ctr"/>
        <c:lblOffset val="100"/>
        <c:noMultiLvlLbl val="0"/>
      </c:catAx>
      <c:valAx>
        <c:axId val="263952640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extTo"/>
        <c:crossAx val="2638350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sz="1200" dirty="0" smtClean="0"/>
              <a:t>3. Доступны </a:t>
            </a:r>
            <a:r>
              <a:rPr lang="ru-RU" sz="1200" dirty="0"/>
              <a:t>ли в учреждении специально оборудованные санитарно-бытовые помещения? (К)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0.36326109391124878"/>
                  <c:y val="2.85204991087344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002063983488132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Лист5!$B$8:$AC$8</c:f>
              <c:strCache>
                <c:ptCount val="28"/>
                <c:pt idx="0">
                  <c:v>Северодвинский КЦСО «Забота»</c:v>
                </c:pt>
                <c:pt idx="1">
                  <c:v>Лешуконский КЦСО</c:v>
                </c:pt>
                <c:pt idx="2">
                  <c:v>Онежский КЦСО</c:v>
                </c:pt>
                <c:pt idx="3">
                  <c:v>Виноградовский КЦСО</c:v>
                </c:pt>
                <c:pt idx="4">
                  <c:v>Каргопольский КЦСО</c:v>
                </c:pt>
                <c:pt idx="5">
                  <c:v>Вельский КЦСО</c:v>
                </c:pt>
                <c:pt idx="6">
                  <c:v>Коряжемский КЦСО</c:v>
                </c:pt>
                <c:pt idx="7">
                  <c:v>Вилегодский КЦСО</c:v>
                </c:pt>
                <c:pt idx="8">
                  <c:v>Котласский КЦСО</c:v>
                </c:pt>
                <c:pt idx="9">
                  <c:v>Коношский КЦСО</c:v>
                </c:pt>
                <c:pt idx="10">
                  <c:v>Среднее значение</c:v>
                </c:pt>
                <c:pt idx="11">
                  <c:v>Новодвинский детский дом интернат для детей с серьезными нарушениями  интеллектуальном развитии</c:v>
                </c:pt>
                <c:pt idx="12">
                  <c:v>Няндомский КЦСО</c:v>
                </c:pt>
                <c:pt idx="13">
                  <c:v>Архангельский ЦСО</c:v>
                </c:pt>
                <c:pt idx="14">
                  <c:v>Верхнетоемский КЦСО</c:v>
                </c:pt>
                <c:pt idx="15">
                  <c:v>Северодвинский реабилитационный центр для детей с ограниченными возможностями «Ручеёк»</c:v>
                </c:pt>
                <c:pt idx="16">
                  <c:v>Мезенский КЦСО</c:v>
                </c:pt>
                <c:pt idx="17">
                  <c:v>Красноборский КЦСО</c:v>
                </c:pt>
                <c:pt idx="18">
                  <c:v>Центр реабилитации «Родник»</c:v>
                </c:pt>
                <c:pt idx="19">
                  <c:v>Плесецкий КЦСО</c:v>
                </c:pt>
                <c:pt idx="20">
                  <c:v>Новодвинский КЦСО</c:v>
                </c:pt>
                <c:pt idx="21">
                  <c:v>Вельский центр социальной помощи семье и детям «Скворушка»</c:v>
                </c:pt>
                <c:pt idx="22">
                  <c:v>Опорно-экспериментальный реабилитационный центр для детей с ограниченными возможностями</c:v>
                </c:pt>
                <c:pt idx="23">
                  <c:v>Холмогорский КЦСО</c:v>
                </c:pt>
                <c:pt idx="24">
                  <c:v>Каргопольский социально-реабилитационный центр для несовершеннолетних</c:v>
                </c:pt>
                <c:pt idx="25">
                  <c:v>Котласский реабилитационный центр для детей с ограниченными возможностями</c:v>
                </c:pt>
                <c:pt idx="26">
                  <c:v>Приморский КЦСО</c:v>
                </c:pt>
                <c:pt idx="27">
                  <c:v>Устьянский КЦСО с. Бестужево</c:v>
                </c:pt>
              </c:strCache>
            </c:strRef>
          </c:cat>
          <c:val>
            <c:numRef>
              <c:f>Лист5!$B$9:$AC$9</c:f>
              <c:numCache>
                <c:formatCode>General</c:formatCode>
                <c:ptCount val="28"/>
                <c:pt idx="0" formatCode="0.00">
                  <c:v>-0.6</c:v>
                </c:pt>
                <c:pt idx="1">
                  <c:v>-0.25</c:v>
                </c:pt>
                <c:pt idx="2" formatCode="0.00">
                  <c:v>0.05</c:v>
                </c:pt>
                <c:pt idx="3" formatCode="0.00">
                  <c:v>0.15</c:v>
                </c:pt>
                <c:pt idx="4" formatCode="0.00">
                  <c:v>0.19047619047619044</c:v>
                </c:pt>
                <c:pt idx="5" formatCode="0.00">
                  <c:v>0.19047619047619047</c:v>
                </c:pt>
                <c:pt idx="6">
                  <c:v>0.4</c:v>
                </c:pt>
                <c:pt idx="7" formatCode="0.00">
                  <c:v>0.45</c:v>
                </c:pt>
                <c:pt idx="8">
                  <c:v>0.5</c:v>
                </c:pt>
                <c:pt idx="9" formatCode="0.0">
                  <c:v>0.57894736842105277</c:v>
                </c:pt>
                <c:pt idx="10" formatCode="0.00">
                  <c:v>0.58360655737704914</c:v>
                </c:pt>
                <c:pt idx="11" formatCode="0.00">
                  <c:v>0.64705882352941191</c:v>
                </c:pt>
                <c:pt idx="12" formatCode="0.00">
                  <c:v>0.65</c:v>
                </c:pt>
                <c:pt idx="13" formatCode="0.00">
                  <c:v>0.7</c:v>
                </c:pt>
                <c:pt idx="14" formatCode="0.00">
                  <c:v>0.70370370370370372</c:v>
                </c:pt>
                <c:pt idx="15" formatCode="0.00">
                  <c:v>0.70588235294117641</c:v>
                </c:pt>
                <c:pt idx="16" formatCode="0.00">
                  <c:v>0.7142857142857143</c:v>
                </c:pt>
                <c:pt idx="17">
                  <c:v>0.8</c:v>
                </c:pt>
                <c:pt idx="18" formatCode="0.00">
                  <c:v>0.8</c:v>
                </c:pt>
                <c:pt idx="19" formatCode="0.00">
                  <c:v>0.8421052631578948</c:v>
                </c:pt>
                <c:pt idx="20" formatCode="0.00">
                  <c:v>0.86363636363636365</c:v>
                </c:pt>
                <c:pt idx="21" formatCode="0.00">
                  <c:v>0.90909090909090906</c:v>
                </c:pt>
                <c:pt idx="22" formatCode="0.00">
                  <c:v>0.95</c:v>
                </c:pt>
                <c:pt idx="23" formatCode="0.00">
                  <c:v>0.96666666666666667</c:v>
                </c:pt>
                <c:pt idx="24">
                  <c:v>1</c:v>
                </c:pt>
                <c:pt idx="25">
                  <c:v>1</c:v>
                </c:pt>
                <c:pt idx="26" formatCode="0">
                  <c:v>1</c:v>
                </c:pt>
                <c:pt idx="27" formatCode="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63862528"/>
        <c:axId val="263865472"/>
        <c:axId val="0"/>
      </c:bar3DChart>
      <c:catAx>
        <c:axId val="263862528"/>
        <c:scaling>
          <c:orientation val="minMax"/>
        </c:scaling>
        <c:delete val="0"/>
        <c:axPos val="l"/>
        <c:majorTickMark val="none"/>
        <c:minorTickMark val="none"/>
        <c:tickLblPos val="nextTo"/>
        <c:crossAx val="263865472"/>
        <c:crosses val="autoZero"/>
        <c:auto val="1"/>
        <c:lblAlgn val="ctr"/>
        <c:lblOffset val="100"/>
        <c:noMultiLvlLbl val="0"/>
      </c:catAx>
      <c:valAx>
        <c:axId val="263865472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extTo"/>
        <c:crossAx val="2638625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sz="1200" dirty="0" smtClean="0"/>
              <a:t>4. Считаете </a:t>
            </a:r>
            <a:r>
              <a:rPr lang="ru-RU" sz="1200" dirty="0"/>
              <a:t>ли Вы условия оказания услуг доступными для получателей услуг ? (К)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cat>
            <c:strRef>
              <c:f>Лист5!$B$11:$AC$11</c:f>
              <c:strCache>
                <c:ptCount val="28"/>
                <c:pt idx="0">
                  <c:v>Новодвинский КЦСО</c:v>
                </c:pt>
                <c:pt idx="1">
                  <c:v>Каргопольский КЦСО</c:v>
                </c:pt>
                <c:pt idx="2">
                  <c:v>Новодвинский детский дом интернат для детей с серьезными нарушениями  интеллектуальном развитии</c:v>
                </c:pt>
                <c:pt idx="3">
                  <c:v>Онежский КЦСО</c:v>
                </c:pt>
                <c:pt idx="4">
                  <c:v>Северодвинский КЦСО «Забота»</c:v>
                </c:pt>
                <c:pt idx="5">
                  <c:v>Центр реабилитации «Родник»</c:v>
                </c:pt>
                <c:pt idx="6">
                  <c:v>Вельский КЦСО</c:v>
                </c:pt>
                <c:pt idx="7">
                  <c:v>Лешуконский КЦСО</c:v>
                </c:pt>
                <c:pt idx="8">
                  <c:v>Среднее значение</c:v>
                </c:pt>
                <c:pt idx="9">
                  <c:v>Виноградовский КЦСО</c:v>
                </c:pt>
                <c:pt idx="10">
                  <c:v>Устьянский КЦСО</c:v>
                </c:pt>
                <c:pt idx="11">
                  <c:v>Верхнетоемский КЦСО</c:v>
                </c:pt>
                <c:pt idx="12">
                  <c:v>Архангельский ЦСО</c:v>
                </c:pt>
                <c:pt idx="13">
                  <c:v>Вилегодский КЦСО</c:v>
                </c:pt>
                <c:pt idx="14">
                  <c:v>Котласский КЦСО</c:v>
                </c:pt>
                <c:pt idx="15">
                  <c:v>Коношский КЦСО</c:v>
                </c:pt>
                <c:pt idx="16">
                  <c:v>Плесецкий КЦСО</c:v>
                </c:pt>
                <c:pt idx="17">
                  <c:v>Коряжемский КЦСО</c:v>
                </c:pt>
                <c:pt idx="18">
                  <c:v>Северодвинский реабилитационный центр для детей с ограниченными возможностями «Ручеёк»</c:v>
                </c:pt>
                <c:pt idx="19">
                  <c:v>Вельский центр социальной помощи семье и детям «Скворушка»</c:v>
                </c:pt>
                <c:pt idx="20">
                  <c:v>Холмогорский КЦСО</c:v>
                </c:pt>
                <c:pt idx="21">
                  <c:v>Приморский КЦСО</c:v>
                </c:pt>
                <c:pt idx="22">
                  <c:v>Каргопольский социально-реабилитационный центр для несовершеннолетних</c:v>
                </c:pt>
                <c:pt idx="23">
                  <c:v>Котласский реабилитационный центр для детей с ограниченными возможностями</c:v>
                </c:pt>
                <c:pt idx="24">
                  <c:v>Мезенский КЦСО</c:v>
                </c:pt>
                <c:pt idx="25">
                  <c:v>Няндомский КЦСО</c:v>
                </c:pt>
                <c:pt idx="26">
                  <c:v>Опорно-экспериментальный реабилитационный центр для детей с ограниченными возможностями</c:v>
                </c:pt>
                <c:pt idx="27">
                  <c:v>Устьянский КЦСО с. Бестужево</c:v>
                </c:pt>
              </c:strCache>
            </c:strRef>
          </c:cat>
          <c:val>
            <c:numRef>
              <c:f>Лист5!$B$12:$AC$12</c:f>
              <c:numCache>
                <c:formatCode>0.00</c:formatCode>
                <c:ptCount val="28"/>
                <c:pt idx="0">
                  <c:v>0.18181818181818182</c:v>
                </c:pt>
                <c:pt idx="1">
                  <c:v>0.4285714285714286</c:v>
                </c:pt>
                <c:pt idx="2">
                  <c:v>0.4705882352941177</c:v>
                </c:pt>
                <c:pt idx="3">
                  <c:v>0.6</c:v>
                </c:pt>
                <c:pt idx="4">
                  <c:v>0.6</c:v>
                </c:pt>
                <c:pt idx="5">
                  <c:v>0.6</c:v>
                </c:pt>
                <c:pt idx="6">
                  <c:v>0.61904761904761907</c:v>
                </c:pt>
                <c:pt idx="7">
                  <c:v>0.75</c:v>
                </c:pt>
                <c:pt idx="8">
                  <c:v>0.78360655737704932</c:v>
                </c:pt>
                <c:pt idx="9">
                  <c:v>0.8</c:v>
                </c:pt>
                <c:pt idx="10">
                  <c:v>0.81</c:v>
                </c:pt>
                <c:pt idx="11">
                  <c:v>0.81481481481481477</c:v>
                </c:pt>
                <c:pt idx="12">
                  <c:v>0.85</c:v>
                </c:pt>
                <c:pt idx="13">
                  <c:v>0.85</c:v>
                </c:pt>
                <c:pt idx="14">
                  <c:v>0.85</c:v>
                </c:pt>
                <c:pt idx="15">
                  <c:v>0.86842105263157887</c:v>
                </c:pt>
                <c:pt idx="16">
                  <c:v>0.89473684210526316</c:v>
                </c:pt>
                <c:pt idx="17">
                  <c:v>0.9</c:v>
                </c:pt>
                <c:pt idx="18">
                  <c:v>0.91176470588235303</c:v>
                </c:pt>
                <c:pt idx="19">
                  <c:v>0.95454545454545459</c:v>
                </c:pt>
                <c:pt idx="20">
                  <c:v>0.96666666666666667</c:v>
                </c:pt>
                <c:pt idx="21">
                  <c:v>0.97222222222222232</c:v>
                </c:pt>
                <c:pt idx="22" formatCode="0">
                  <c:v>1</c:v>
                </c:pt>
                <c:pt idx="23" formatCode="0">
                  <c:v>1</c:v>
                </c:pt>
                <c:pt idx="24" formatCode="0">
                  <c:v>1</c:v>
                </c:pt>
                <c:pt idx="25" formatCode="0">
                  <c:v>1</c:v>
                </c:pt>
                <c:pt idx="26" formatCode="0">
                  <c:v>1</c:v>
                </c:pt>
                <c:pt idx="27" formatCode="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64308608"/>
        <c:axId val="264310144"/>
        <c:axId val="0"/>
      </c:bar3DChart>
      <c:catAx>
        <c:axId val="264308608"/>
        <c:scaling>
          <c:orientation val="minMax"/>
        </c:scaling>
        <c:delete val="0"/>
        <c:axPos val="l"/>
        <c:majorTickMark val="none"/>
        <c:minorTickMark val="none"/>
        <c:tickLblPos val="nextTo"/>
        <c:crossAx val="264310144"/>
        <c:crosses val="autoZero"/>
        <c:auto val="1"/>
        <c:lblAlgn val="ctr"/>
        <c:lblOffset val="100"/>
        <c:noMultiLvlLbl val="0"/>
      </c:catAx>
      <c:valAx>
        <c:axId val="264310144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extTo"/>
        <c:crossAx val="2643086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sz="1200" dirty="0" smtClean="0"/>
              <a:t>9. Насколько </a:t>
            </a:r>
            <a:r>
              <a:rPr lang="ru-RU" sz="1200" dirty="0"/>
              <a:t>доброжелательны, вежливы и  внимательны работники учреждения социального обслуживания? (К)</a:t>
            </a:r>
          </a:p>
        </c:rich>
      </c:tx>
      <c:layout>
        <c:manualLayout>
          <c:xMode val="edge"/>
          <c:yMode val="edge"/>
          <c:x val="0.1244358321518826"/>
          <c:y val="6.0816997345122569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cat>
            <c:strRef>
              <c:f>Лист5!$B$31:$AD$31</c:f>
              <c:strCache>
                <c:ptCount val="29"/>
                <c:pt idx="0">
                  <c:v>Виноградовский КЦСО</c:v>
                </c:pt>
                <c:pt idx="1">
                  <c:v>Красноборский КЦСО</c:v>
                </c:pt>
                <c:pt idx="2">
                  <c:v>Коношский КЦСО</c:v>
                </c:pt>
                <c:pt idx="3">
                  <c:v>Холмогорский КЦСО</c:v>
                </c:pt>
                <c:pt idx="4">
                  <c:v>Среднее значение</c:v>
                </c:pt>
                <c:pt idx="5">
                  <c:v>Архангельский ЦСО</c:v>
                </c:pt>
                <c:pt idx="6">
                  <c:v>Вельский КЦСО</c:v>
                </c:pt>
                <c:pt idx="7">
                  <c:v>Вельский центр социальной помощи семье и детям «Скворушка»</c:v>
                </c:pt>
                <c:pt idx="8">
                  <c:v>Верхнетоемский КЦСО</c:v>
                </c:pt>
                <c:pt idx="9">
                  <c:v>Вилегодский КЦСО</c:v>
                </c:pt>
                <c:pt idx="10">
                  <c:v>Каргопольский КЦСО</c:v>
                </c:pt>
                <c:pt idx="11">
                  <c:v>Каргопольский социально-реабилитационный центр для несовершеннолетних</c:v>
                </c:pt>
                <c:pt idx="12">
                  <c:v>Коряжемский КЦСО</c:v>
                </c:pt>
                <c:pt idx="13">
                  <c:v>Котласский КЦСО</c:v>
                </c:pt>
                <c:pt idx="14">
                  <c:v>Котласский реабилитационный центр для детей с ограниченными возможностями</c:v>
                </c:pt>
                <c:pt idx="15">
                  <c:v>Лешуконский КЦСО</c:v>
                </c:pt>
                <c:pt idx="16">
                  <c:v>Мезенский КЦСО</c:v>
                </c:pt>
                <c:pt idx="17">
                  <c:v>Новодвинский детский дом интернат для детей с серьезными нарушениями  интеллектуальном развитии</c:v>
                </c:pt>
                <c:pt idx="18">
                  <c:v>Новодвинский КЦСО</c:v>
                </c:pt>
                <c:pt idx="19">
                  <c:v>Няндомский КЦСО</c:v>
                </c:pt>
                <c:pt idx="20">
                  <c:v>Онежский КЦСО</c:v>
                </c:pt>
                <c:pt idx="21">
                  <c:v>Опорно-экспериментальный реабилитационный центр для детей с ограниченными возможностями</c:v>
                </c:pt>
                <c:pt idx="22">
                  <c:v>Плесецкий КЦСО</c:v>
                </c:pt>
                <c:pt idx="23">
                  <c:v>Приморский КЦСО</c:v>
                </c:pt>
                <c:pt idx="24">
                  <c:v>Северодвинский КЦСО «Забота»</c:v>
                </c:pt>
                <c:pt idx="25">
                  <c:v>Северодвинский реабилитационный центр для детей с ограниченными возможностями «Ручеёк»</c:v>
                </c:pt>
                <c:pt idx="26">
                  <c:v>Устьянский КЦСО</c:v>
                </c:pt>
                <c:pt idx="27">
                  <c:v>Устьянский КЦСО с. Бестужево</c:v>
                </c:pt>
                <c:pt idx="28">
                  <c:v>Центр реабилитации «Родник»</c:v>
                </c:pt>
              </c:strCache>
            </c:strRef>
          </c:cat>
          <c:val>
            <c:numRef>
              <c:f>Лист5!$B$32:$AD$32</c:f>
              <c:numCache>
                <c:formatCode>0.00</c:formatCode>
                <c:ptCount val="29"/>
                <c:pt idx="0" formatCode="General">
                  <c:v>0.9</c:v>
                </c:pt>
                <c:pt idx="1">
                  <c:v>0.9</c:v>
                </c:pt>
                <c:pt idx="2">
                  <c:v>0.92105263157894723</c:v>
                </c:pt>
                <c:pt idx="3">
                  <c:v>0.96666666666666667</c:v>
                </c:pt>
                <c:pt idx="4">
                  <c:v>0.9868852459016394</c:v>
                </c:pt>
                <c:pt idx="5" formatCode="General">
                  <c:v>1</c:v>
                </c:pt>
                <c:pt idx="6" formatCode="General">
                  <c:v>1</c:v>
                </c:pt>
                <c:pt idx="7" formatCode="General">
                  <c:v>1</c:v>
                </c:pt>
                <c:pt idx="8" formatCode="General">
                  <c:v>1</c:v>
                </c:pt>
                <c:pt idx="9" formatCode="General">
                  <c:v>1</c:v>
                </c:pt>
                <c:pt idx="10" formatCode="General">
                  <c:v>1</c:v>
                </c:pt>
                <c:pt idx="11" formatCode="0">
                  <c:v>1</c:v>
                </c:pt>
                <c:pt idx="12" formatCode="0">
                  <c:v>1</c:v>
                </c:pt>
                <c:pt idx="13" formatCode="0">
                  <c:v>1</c:v>
                </c:pt>
                <c:pt idx="14" formatCode="0">
                  <c:v>1</c:v>
                </c:pt>
                <c:pt idx="15" formatCode="0">
                  <c:v>1</c:v>
                </c:pt>
                <c:pt idx="16" formatCode="0">
                  <c:v>1</c:v>
                </c:pt>
                <c:pt idx="17" formatCode="0">
                  <c:v>1</c:v>
                </c:pt>
                <c:pt idx="18" formatCode="0">
                  <c:v>1</c:v>
                </c:pt>
                <c:pt idx="19" formatCode="0">
                  <c:v>1</c:v>
                </c:pt>
                <c:pt idx="20" formatCode="0">
                  <c:v>1</c:v>
                </c:pt>
                <c:pt idx="21" formatCode="0">
                  <c:v>1</c:v>
                </c:pt>
                <c:pt idx="22" formatCode="0">
                  <c:v>1</c:v>
                </c:pt>
                <c:pt idx="23" formatCode="0">
                  <c:v>1</c:v>
                </c:pt>
                <c:pt idx="24" formatCode="0">
                  <c:v>1</c:v>
                </c:pt>
                <c:pt idx="25" formatCode="0">
                  <c:v>1</c:v>
                </c:pt>
                <c:pt idx="26" formatCode="0">
                  <c:v>1</c:v>
                </c:pt>
                <c:pt idx="27" formatCode="0">
                  <c:v>1</c:v>
                </c:pt>
                <c:pt idx="28" formatCode="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69921664"/>
        <c:axId val="269927552"/>
        <c:axId val="0"/>
      </c:bar3DChart>
      <c:catAx>
        <c:axId val="269921664"/>
        <c:scaling>
          <c:orientation val="minMax"/>
        </c:scaling>
        <c:delete val="0"/>
        <c:axPos val="l"/>
        <c:majorTickMark val="none"/>
        <c:minorTickMark val="none"/>
        <c:tickLblPos val="nextTo"/>
        <c:crossAx val="269927552"/>
        <c:crosses val="autoZero"/>
        <c:auto val="1"/>
        <c:lblAlgn val="ctr"/>
        <c:lblOffset val="100"/>
        <c:noMultiLvlLbl val="0"/>
      </c:catAx>
      <c:valAx>
        <c:axId val="269927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99216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sz="1200" dirty="0" smtClean="0"/>
              <a:t>11. Как </a:t>
            </a:r>
            <a:r>
              <a:rPr lang="ru-RU" sz="1200" dirty="0"/>
              <a:t>изменилось Ваше качество жизни после получения социальной услуги? (К) 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7963013467357568"/>
          <c:y val="0.10273384656606782"/>
          <c:w val="0.47487112796116843"/>
          <c:h val="0.87400223504577923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cat>
            <c:strRef>
              <c:f>Лист5!$B$39:$AD$39</c:f>
              <c:strCache>
                <c:ptCount val="29"/>
                <c:pt idx="0">
                  <c:v>Новодвинский детский дом интернат для детей с серьезными нарушениями  интеллектуальном развитии</c:v>
                </c:pt>
                <c:pt idx="1">
                  <c:v>Каргопольский социально-реабилитационный центр для несовершеннолетних</c:v>
                </c:pt>
                <c:pt idx="2">
                  <c:v>Коряжемский КЦСО</c:v>
                </c:pt>
                <c:pt idx="3">
                  <c:v>Устьянский КЦСО с. Бестужево</c:v>
                </c:pt>
                <c:pt idx="4">
                  <c:v>Коношский КЦСО</c:v>
                </c:pt>
                <c:pt idx="5">
                  <c:v>Котласский КЦСО</c:v>
                </c:pt>
                <c:pt idx="6">
                  <c:v>Котласский реабилитационный центр для детей с ограниченными возможностями</c:v>
                </c:pt>
                <c:pt idx="7">
                  <c:v>Красноборский КЦСО</c:v>
                </c:pt>
                <c:pt idx="8">
                  <c:v>Онежский КЦСО</c:v>
                </c:pt>
                <c:pt idx="9">
                  <c:v>Вельский центр социальной помощи семье и детям «Скворушка»</c:v>
                </c:pt>
                <c:pt idx="10">
                  <c:v>Северодвинский реабилитационный центр для детей с ограниченными возможностями «Ручеёк»</c:v>
                </c:pt>
                <c:pt idx="11">
                  <c:v>Приморский КЦСО</c:v>
                </c:pt>
                <c:pt idx="12">
                  <c:v>Среднее значение</c:v>
                </c:pt>
                <c:pt idx="13">
                  <c:v>Верхнетоемский КЦСО</c:v>
                </c:pt>
                <c:pt idx="14">
                  <c:v>Архангельский ЦСО</c:v>
                </c:pt>
                <c:pt idx="15">
                  <c:v>Вилегодский КЦСО</c:v>
                </c:pt>
                <c:pt idx="16">
                  <c:v>Опорно-экспериментальный реабилитационный центр для детей с ограниченными возможностями</c:v>
                </c:pt>
                <c:pt idx="17">
                  <c:v>Каргопольский КЦСО</c:v>
                </c:pt>
                <c:pt idx="18">
                  <c:v>Новодвинский КЦСО</c:v>
                </c:pt>
                <c:pt idx="19">
                  <c:v>Холмогорский КЦСО</c:v>
                </c:pt>
                <c:pt idx="20">
                  <c:v>Вельский КЦСО</c:v>
                </c:pt>
                <c:pt idx="21">
                  <c:v>Виноградовский КЦСО</c:v>
                </c:pt>
                <c:pt idx="22">
                  <c:v>Лешуконский КЦСО</c:v>
                </c:pt>
                <c:pt idx="23">
                  <c:v>Мезенский КЦСО</c:v>
                </c:pt>
                <c:pt idx="24">
                  <c:v>Няндомский КЦСО</c:v>
                </c:pt>
                <c:pt idx="25">
                  <c:v>Плесецкий КЦСО</c:v>
                </c:pt>
                <c:pt idx="26">
                  <c:v>Северодвинский КЦСО «Забота»</c:v>
                </c:pt>
                <c:pt idx="27">
                  <c:v>Устьянский КЦСО</c:v>
                </c:pt>
                <c:pt idx="28">
                  <c:v>Центр реабилитации «Родник»</c:v>
                </c:pt>
              </c:strCache>
            </c:strRef>
          </c:cat>
          <c:val>
            <c:numRef>
              <c:f>Лист5!$B$40:$AD$40</c:f>
              <c:numCache>
                <c:formatCode>0.00</c:formatCode>
                <c:ptCount val="29"/>
                <c:pt idx="0">
                  <c:v>0.58823529411764708</c:v>
                </c:pt>
                <c:pt idx="1">
                  <c:v>0.75</c:v>
                </c:pt>
                <c:pt idx="2">
                  <c:v>0.75</c:v>
                </c:pt>
                <c:pt idx="3">
                  <c:v>0.83333333333333326</c:v>
                </c:pt>
                <c:pt idx="4">
                  <c:v>0.8421052631578948</c:v>
                </c:pt>
                <c:pt idx="5">
                  <c:v>0.9</c:v>
                </c:pt>
                <c:pt idx="6">
                  <c:v>0.9</c:v>
                </c:pt>
                <c:pt idx="7">
                  <c:v>0.9</c:v>
                </c:pt>
                <c:pt idx="8">
                  <c:v>0.9</c:v>
                </c:pt>
                <c:pt idx="9">
                  <c:v>0.90909090909090906</c:v>
                </c:pt>
                <c:pt idx="10">
                  <c:v>0.91176470588235292</c:v>
                </c:pt>
                <c:pt idx="11">
                  <c:v>0.91666666666666685</c:v>
                </c:pt>
                <c:pt idx="12">
                  <c:v>0.92131147540983604</c:v>
                </c:pt>
                <c:pt idx="13">
                  <c:v>0.92592592592592593</c:v>
                </c:pt>
                <c:pt idx="14">
                  <c:v>0.95</c:v>
                </c:pt>
                <c:pt idx="15">
                  <c:v>0.95</c:v>
                </c:pt>
                <c:pt idx="16">
                  <c:v>0.95</c:v>
                </c:pt>
                <c:pt idx="17">
                  <c:v>0.95238095238095222</c:v>
                </c:pt>
                <c:pt idx="18">
                  <c:v>0.95454545454545459</c:v>
                </c:pt>
                <c:pt idx="19">
                  <c:v>0.96666666666666656</c:v>
                </c:pt>
                <c:pt idx="20" formatCode="0">
                  <c:v>1</c:v>
                </c:pt>
                <c:pt idx="21" formatCode="0">
                  <c:v>1</c:v>
                </c:pt>
                <c:pt idx="22" formatCode="0">
                  <c:v>1</c:v>
                </c:pt>
                <c:pt idx="23" formatCode="0">
                  <c:v>1</c:v>
                </c:pt>
                <c:pt idx="24" formatCode="0">
                  <c:v>1</c:v>
                </c:pt>
                <c:pt idx="25" formatCode="0">
                  <c:v>1</c:v>
                </c:pt>
                <c:pt idx="26" formatCode="0">
                  <c:v>1</c:v>
                </c:pt>
                <c:pt idx="27" formatCode="0">
                  <c:v>1</c:v>
                </c:pt>
                <c:pt idx="28" formatCode="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34752256"/>
        <c:axId val="247780480"/>
        <c:axId val="0"/>
      </c:bar3DChart>
      <c:catAx>
        <c:axId val="234752256"/>
        <c:scaling>
          <c:orientation val="minMax"/>
        </c:scaling>
        <c:delete val="0"/>
        <c:axPos val="l"/>
        <c:majorTickMark val="none"/>
        <c:minorTickMark val="none"/>
        <c:tickLblPos val="nextTo"/>
        <c:crossAx val="247780480"/>
        <c:crosses val="autoZero"/>
        <c:auto val="1"/>
        <c:lblAlgn val="ctr"/>
        <c:lblOffset val="100"/>
        <c:noMultiLvlLbl val="0"/>
      </c:catAx>
      <c:valAx>
        <c:axId val="247780480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extTo"/>
        <c:crossAx val="2347522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r>
              <a:rPr lang="ru-RU" sz="1200" b="1" i="0" u="none" strike="noStrike" baseline="0" dirty="0" smtClean="0">
                <a:solidFill>
                  <a:schemeClr val="bg1"/>
                </a:solidFill>
                <a:effectLst/>
              </a:rPr>
              <a:t>12. Оцените</a:t>
            </a:r>
            <a:r>
              <a:rPr lang="ru-RU" sz="1200" b="1" i="0" u="none" strike="noStrike" baseline="0" dirty="0">
                <a:solidFill>
                  <a:schemeClr val="bg1"/>
                </a:solidFill>
                <a:effectLst/>
              </a:rPr>
              <a:t>, пожалуйста,  удовлетворены ли Вы условиями предоставления социальных услуг? (</a:t>
            </a:r>
            <a:r>
              <a:rPr lang="en-US" sz="1200" b="1" i="0" u="none" strike="noStrike" baseline="0" dirty="0">
                <a:solidFill>
                  <a:schemeClr val="bg1"/>
                </a:solidFill>
                <a:effectLst/>
              </a:rPr>
              <a:t>k</a:t>
            </a:r>
            <a:r>
              <a:rPr lang="ru-RU" sz="1200" b="1" i="0" u="none" strike="noStrike" baseline="0" dirty="0">
                <a:solidFill>
                  <a:schemeClr val="bg1"/>
                </a:solidFill>
                <a:effectLst/>
              </a:rPr>
              <a:t>)</a:t>
            </a:r>
            <a:endParaRPr lang="ru-RU" sz="1200" dirty="0">
              <a:solidFill>
                <a:schemeClr val="bg1"/>
              </a:solidFill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cat>
            <c:strRef>
              <c:f>Лист6!$A$52:$A$78</c:f>
              <c:strCache>
                <c:ptCount val="27"/>
                <c:pt idx="0">
                  <c:v>Красноборский КЦСО</c:v>
                </c:pt>
                <c:pt idx="1">
                  <c:v>Каргопольский КЦСО</c:v>
                </c:pt>
                <c:pt idx="2">
                  <c:v>Лешуконский КЦСО</c:v>
                </c:pt>
                <c:pt idx="3">
                  <c:v>Новодвинский КЦСО</c:v>
                </c:pt>
                <c:pt idx="4">
                  <c:v>Виноградовский КЦСО</c:v>
                </c:pt>
                <c:pt idx="5">
                  <c:v>Новодвинский детский дом интернат </c:v>
                </c:pt>
                <c:pt idx="6">
                  <c:v>Коношский КЦСО</c:v>
                </c:pt>
                <c:pt idx="7">
                  <c:v>Северодвинский КЦСО «Забота»</c:v>
                </c:pt>
                <c:pt idx="8">
                  <c:v>Архангельский ЦСО</c:v>
                </c:pt>
                <c:pt idx="9">
                  <c:v>Коряжемский КЦСО</c:v>
                </c:pt>
                <c:pt idx="10">
                  <c:v>Няндомский КЦСО</c:v>
                </c:pt>
                <c:pt idx="11">
                  <c:v>Плесецкий КЦСО</c:v>
                </c:pt>
                <c:pt idx="12">
                  <c:v>Северодвинский РЦ «Ручеёк»</c:v>
                </c:pt>
                <c:pt idx="13">
                  <c:v>Котласский КЦСО</c:v>
                </c:pt>
                <c:pt idx="14">
                  <c:v>Вилегодский КЦСО</c:v>
                </c:pt>
                <c:pt idx="15">
                  <c:v>Устьянский КЦСО</c:v>
                </c:pt>
                <c:pt idx="16">
                  <c:v>Верхнетоемский КЦСО</c:v>
                </c:pt>
                <c:pt idx="17">
                  <c:v>Центр реабилитации «Родник»</c:v>
                </c:pt>
                <c:pt idx="18">
                  <c:v>Вельский КЦСО</c:v>
                </c:pt>
                <c:pt idx="19">
                  <c:v>Онежский КЦСО</c:v>
                </c:pt>
                <c:pt idx="20">
                  <c:v>Котласский РЦ для детей </c:v>
                </c:pt>
                <c:pt idx="21">
                  <c:v>Каргопольский СРЦ для несовершеннолетних</c:v>
                </c:pt>
                <c:pt idx="22">
                  <c:v>Холмогорский КЦСО</c:v>
                </c:pt>
                <c:pt idx="23">
                  <c:v>Вельский ЦСП семье и детям «Скворушка»</c:v>
                </c:pt>
                <c:pt idx="24">
                  <c:v>Опорно-экспериментальный РЦ для детей </c:v>
                </c:pt>
                <c:pt idx="25">
                  <c:v>Приморский КЦСО</c:v>
                </c:pt>
                <c:pt idx="26">
                  <c:v>Мезенский КЦСО</c:v>
                </c:pt>
              </c:strCache>
            </c:strRef>
          </c:cat>
          <c:val>
            <c:numRef>
              <c:f>Лист6!$B$52:$B$78</c:f>
              <c:numCache>
                <c:formatCode>General</c:formatCode>
                <c:ptCount val="27"/>
                <c:pt idx="0">
                  <c:v>0.1</c:v>
                </c:pt>
                <c:pt idx="1">
                  <c:v>0.18</c:v>
                </c:pt>
                <c:pt idx="2">
                  <c:v>0.42</c:v>
                </c:pt>
                <c:pt idx="3">
                  <c:v>0.42</c:v>
                </c:pt>
                <c:pt idx="4">
                  <c:v>0.44</c:v>
                </c:pt>
                <c:pt idx="5">
                  <c:v>0.47</c:v>
                </c:pt>
                <c:pt idx="6">
                  <c:v>0.51</c:v>
                </c:pt>
                <c:pt idx="7">
                  <c:v>0.56999999999999995</c:v>
                </c:pt>
                <c:pt idx="8">
                  <c:v>0.57999999999999996</c:v>
                </c:pt>
                <c:pt idx="9">
                  <c:v>0.59</c:v>
                </c:pt>
                <c:pt idx="10">
                  <c:v>0.6</c:v>
                </c:pt>
                <c:pt idx="11">
                  <c:v>0.64</c:v>
                </c:pt>
                <c:pt idx="12">
                  <c:v>0.68</c:v>
                </c:pt>
                <c:pt idx="13">
                  <c:v>0.72</c:v>
                </c:pt>
                <c:pt idx="14">
                  <c:v>0.75</c:v>
                </c:pt>
                <c:pt idx="15">
                  <c:v>0.76</c:v>
                </c:pt>
                <c:pt idx="16">
                  <c:v>0.82</c:v>
                </c:pt>
                <c:pt idx="17">
                  <c:v>0.82</c:v>
                </c:pt>
                <c:pt idx="18">
                  <c:v>0.83</c:v>
                </c:pt>
                <c:pt idx="19">
                  <c:v>0.83</c:v>
                </c:pt>
                <c:pt idx="20">
                  <c:v>0.84</c:v>
                </c:pt>
                <c:pt idx="21">
                  <c:v>0.87</c:v>
                </c:pt>
                <c:pt idx="22">
                  <c:v>0.88</c:v>
                </c:pt>
                <c:pt idx="23">
                  <c:v>0.89</c:v>
                </c:pt>
                <c:pt idx="24">
                  <c:v>0.89</c:v>
                </c:pt>
                <c:pt idx="25">
                  <c:v>0.91</c:v>
                </c:pt>
                <c:pt idx="26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70139776"/>
        <c:axId val="270141312"/>
        <c:axId val="0"/>
      </c:bar3DChart>
      <c:catAx>
        <c:axId val="270139776"/>
        <c:scaling>
          <c:orientation val="minMax"/>
        </c:scaling>
        <c:delete val="0"/>
        <c:axPos val="l"/>
        <c:majorTickMark val="out"/>
        <c:minorTickMark val="none"/>
        <c:tickLblPos val="nextTo"/>
        <c:crossAx val="270141312"/>
        <c:crosses val="autoZero"/>
        <c:auto val="1"/>
        <c:lblAlgn val="ctr"/>
        <c:lblOffset val="100"/>
        <c:noMultiLvlLbl val="0"/>
      </c:catAx>
      <c:valAx>
        <c:axId val="270141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01397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sz="1200" dirty="0" smtClean="0"/>
              <a:t>13. Насколько </a:t>
            </a:r>
            <a:r>
              <a:rPr lang="ru-RU" sz="1200" dirty="0"/>
              <a:t>Вы удовлетворены качеством проводимых мероприятий, имеющих групповой характер? (К) 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cat>
            <c:strRef>
              <c:f>Лист5!$B$43:$AC$43</c:f>
              <c:strCache>
                <c:ptCount val="28"/>
                <c:pt idx="0">
                  <c:v>Устьянский КЦСО</c:v>
                </c:pt>
                <c:pt idx="1">
                  <c:v>Онежский КЦСО</c:v>
                </c:pt>
                <c:pt idx="2">
                  <c:v>Вельский КЦСО</c:v>
                </c:pt>
                <c:pt idx="3">
                  <c:v>Вилегодский КЦСО</c:v>
                </c:pt>
                <c:pt idx="4">
                  <c:v>Виноградовский КЦСО</c:v>
                </c:pt>
                <c:pt idx="5">
                  <c:v>Коряжемский КЦСО</c:v>
                </c:pt>
                <c:pt idx="6">
                  <c:v>Красноборский КЦСО</c:v>
                </c:pt>
                <c:pt idx="7">
                  <c:v>Лешуконский КЦСО</c:v>
                </c:pt>
                <c:pt idx="8">
                  <c:v>Северодвинский реабилитационный центр для детей с ограниченными возможностями «Ручеёк»</c:v>
                </c:pt>
                <c:pt idx="9">
                  <c:v>Няндомский КЦСО</c:v>
                </c:pt>
                <c:pt idx="10">
                  <c:v>Среднее значение</c:v>
                </c:pt>
                <c:pt idx="11">
                  <c:v>Коношский КЦСО</c:v>
                </c:pt>
                <c:pt idx="12">
                  <c:v>Новодвинский детский дом интернат для детей с серьезными нарушениями  интеллектуальном развитии</c:v>
                </c:pt>
                <c:pt idx="13">
                  <c:v>Верхнетоемский КЦСО</c:v>
                </c:pt>
                <c:pt idx="14">
                  <c:v>Плесецкий КЦСО</c:v>
                </c:pt>
                <c:pt idx="15">
                  <c:v>Котласский КЦСО</c:v>
                </c:pt>
                <c:pt idx="16">
                  <c:v>Архангельский ЦСО</c:v>
                </c:pt>
                <c:pt idx="17">
                  <c:v>Центр реабилитации «Родник»</c:v>
                </c:pt>
                <c:pt idx="18">
                  <c:v>Новодвинский КЦСО</c:v>
                </c:pt>
                <c:pt idx="19">
                  <c:v>Приморский КЦСО</c:v>
                </c:pt>
                <c:pt idx="20">
                  <c:v>Котласский реабилитационный центр для детей с ограниченными возможностями</c:v>
                </c:pt>
                <c:pt idx="21">
                  <c:v>Вельский центр социальной помощи семье и детям «Скворушка»</c:v>
                </c:pt>
                <c:pt idx="22">
                  <c:v>Холмогорский КЦСО</c:v>
                </c:pt>
                <c:pt idx="23">
                  <c:v>Каргопольский КЦСО</c:v>
                </c:pt>
                <c:pt idx="24">
                  <c:v>Каргопольский социально-реабилитационный центр для несовершеннолетних</c:v>
                </c:pt>
                <c:pt idx="25">
                  <c:v>Мезенский КЦСО</c:v>
                </c:pt>
                <c:pt idx="26">
                  <c:v>Опорно-экспериментальный реабилитационный центр для детей с ограниченными возможностями</c:v>
                </c:pt>
                <c:pt idx="27">
                  <c:v>Устьянский КЦСО с. Бестужево</c:v>
                </c:pt>
              </c:strCache>
            </c:strRef>
          </c:cat>
          <c:val>
            <c:numRef>
              <c:f>Лист5!$B$44:$AC$44</c:f>
              <c:numCache>
                <c:formatCode>0.00</c:formatCode>
                <c:ptCount val="28"/>
                <c:pt idx="0">
                  <c:v>0.06</c:v>
                </c:pt>
                <c:pt idx="1">
                  <c:v>0.15</c:v>
                </c:pt>
                <c:pt idx="2">
                  <c:v>0.28571428571428575</c:v>
                </c:pt>
                <c:pt idx="3">
                  <c:v>0.6</c:v>
                </c:pt>
                <c:pt idx="4">
                  <c:v>0.6</c:v>
                </c:pt>
                <c:pt idx="5">
                  <c:v>0.6</c:v>
                </c:pt>
                <c:pt idx="6">
                  <c:v>0.6</c:v>
                </c:pt>
                <c:pt idx="7">
                  <c:v>0.6</c:v>
                </c:pt>
                <c:pt idx="8">
                  <c:v>0.64705882352941169</c:v>
                </c:pt>
                <c:pt idx="9">
                  <c:v>0.65</c:v>
                </c:pt>
                <c:pt idx="10">
                  <c:v>0.73114754098360646</c:v>
                </c:pt>
                <c:pt idx="11">
                  <c:v>0.76315789473684204</c:v>
                </c:pt>
                <c:pt idx="12">
                  <c:v>0.76470588235294112</c:v>
                </c:pt>
                <c:pt idx="13">
                  <c:v>0.77777777777777768</c:v>
                </c:pt>
                <c:pt idx="14">
                  <c:v>0.78947368421052633</c:v>
                </c:pt>
                <c:pt idx="15">
                  <c:v>0.85</c:v>
                </c:pt>
                <c:pt idx="16">
                  <c:v>0.9</c:v>
                </c:pt>
                <c:pt idx="17">
                  <c:v>0.9</c:v>
                </c:pt>
                <c:pt idx="18">
                  <c:v>0.90909090909090906</c:v>
                </c:pt>
                <c:pt idx="19">
                  <c:v>0.91666666666666674</c:v>
                </c:pt>
                <c:pt idx="20">
                  <c:v>0.95</c:v>
                </c:pt>
                <c:pt idx="21">
                  <c:v>0.95454545454545459</c:v>
                </c:pt>
                <c:pt idx="22">
                  <c:v>0.96666666666666667</c:v>
                </c:pt>
                <c:pt idx="23" formatCode="0">
                  <c:v>1</c:v>
                </c:pt>
                <c:pt idx="24" formatCode="0">
                  <c:v>1</c:v>
                </c:pt>
                <c:pt idx="25" formatCode="0">
                  <c:v>1</c:v>
                </c:pt>
                <c:pt idx="26" formatCode="0">
                  <c:v>1</c:v>
                </c:pt>
                <c:pt idx="27" formatCode="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70467072"/>
        <c:axId val="270468608"/>
        <c:axId val="0"/>
      </c:bar3DChart>
      <c:catAx>
        <c:axId val="270467072"/>
        <c:scaling>
          <c:orientation val="minMax"/>
        </c:scaling>
        <c:delete val="0"/>
        <c:axPos val="l"/>
        <c:majorTickMark val="none"/>
        <c:minorTickMark val="none"/>
        <c:tickLblPos val="nextTo"/>
        <c:crossAx val="270468608"/>
        <c:crosses val="autoZero"/>
        <c:auto val="1"/>
        <c:lblAlgn val="ctr"/>
        <c:lblOffset val="100"/>
        <c:noMultiLvlLbl val="0"/>
      </c:catAx>
      <c:valAx>
        <c:axId val="270468608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extTo"/>
        <c:crossAx val="27046707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sz="1200" dirty="0" smtClean="0"/>
              <a:t>14. Готовы </a:t>
            </a:r>
            <a:r>
              <a:rPr lang="ru-RU" sz="1200" dirty="0"/>
              <a:t>ли Вы рекомендовать это учреждение социального обслуживания родственникам и знакомым, нуждающимся в социальном обслуживании? (К)</a:t>
            </a:r>
          </a:p>
        </c:rich>
      </c:tx>
      <c:layout>
        <c:manualLayout>
          <c:xMode val="edge"/>
          <c:yMode val="edge"/>
          <c:x val="0.15779463657477211"/>
          <c:y val="3.682435773314564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cat>
            <c:strRef>
              <c:f>Лист5!$B$46:$AD$46</c:f>
              <c:strCache>
                <c:ptCount val="29"/>
                <c:pt idx="0">
                  <c:v>Приморский КЦСО</c:v>
                </c:pt>
                <c:pt idx="1">
                  <c:v>Коношский КЦСО</c:v>
                </c:pt>
                <c:pt idx="2">
                  <c:v>Онежский КЦСО</c:v>
                </c:pt>
                <c:pt idx="3">
                  <c:v>Новодвинский детский дом интернат для детей с серьезными нарушениями  интеллектуальном развитии</c:v>
                </c:pt>
                <c:pt idx="4">
                  <c:v>Устьянский КЦСО с. Бестужево</c:v>
                </c:pt>
                <c:pt idx="5">
                  <c:v>Красноборский КЦСО</c:v>
                </c:pt>
                <c:pt idx="6">
                  <c:v>Устьянский КЦСО</c:v>
                </c:pt>
                <c:pt idx="7">
                  <c:v>Виноградовский КЦСО</c:v>
                </c:pt>
                <c:pt idx="8">
                  <c:v>Лешуконский КЦСО</c:v>
                </c:pt>
                <c:pt idx="9">
                  <c:v>Вельский центр социальной помощи семье и детям «Скворушка»</c:v>
                </c:pt>
                <c:pt idx="10">
                  <c:v>Новодвинский КЦСО</c:v>
                </c:pt>
                <c:pt idx="11">
                  <c:v>Среднее значение</c:v>
                </c:pt>
                <c:pt idx="12">
                  <c:v>Северодвинский реабилитационный центр для детей с ограниченными возможностями «Ручеёк»</c:v>
                </c:pt>
                <c:pt idx="13">
                  <c:v>Каргопольский социально-реабилитационный центр для несовершеннолетних</c:v>
                </c:pt>
                <c:pt idx="14">
                  <c:v>Коряжемский КЦСО</c:v>
                </c:pt>
                <c:pt idx="15">
                  <c:v>Котласский КЦСО</c:v>
                </c:pt>
                <c:pt idx="16">
                  <c:v>Холмогорский КЦСО</c:v>
                </c:pt>
                <c:pt idx="17">
                  <c:v>Архангельский ЦСО</c:v>
                </c:pt>
                <c:pt idx="18">
                  <c:v>Вельский КЦСО</c:v>
                </c:pt>
                <c:pt idx="19">
                  <c:v>Верхнетоемский КЦСО</c:v>
                </c:pt>
                <c:pt idx="20">
                  <c:v>Вилегодский КЦСО</c:v>
                </c:pt>
                <c:pt idx="21">
                  <c:v>Каргопольский КЦСО</c:v>
                </c:pt>
                <c:pt idx="22">
                  <c:v>Котласский реабилитационный центр для детей с ограниченными возможностями</c:v>
                </c:pt>
                <c:pt idx="23">
                  <c:v>Мезенский КЦСО</c:v>
                </c:pt>
                <c:pt idx="24">
                  <c:v>Няндомский КЦСО</c:v>
                </c:pt>
                <c:pt idx="25">
                  <c:v>Опорно-экспериментальный реабилитационный центр для детей с ограниченными возможностями</c:v>
                </c:pt>
                <c:pt idx="26">
                  <c:v>Плесецкий КЦСО</c:v>
                </c:pt>
                <c:pt idx="27">
                  <c:v>Северодвинский КЦСО «Забота»</c:v>
                </c:pt>
                <c:pt idx="28">
                  <c:v>Центр реабилитации «Родник»</c:v>
                </c:pt>
              </c:strCache>
            </c:strRef>
          </c:cat>
          <c:val>
            <c:numRef>
              <c:f>Лист5!$B$47:$AD$47</c:f>
              <c:numCache>
                <c:formatCode>0.0</c:formatCode>
                <c:ptCount val="29"/>
                <c:pt idx="0" formatCode="0.00">
                  <c:v>0.61111111111111105</c:v>
                </c:pt>
                <c:pt idx="1">
                  <c:v>0.71052631578947356</c:v>
                </c:pt>
                <c:pt idx="2" formatCode="0.00">
                  <c:v>0.75</c:v>
                </c:pt>
                <c:pt idx="3" formatCode="0.00">
                  <c:v>0.82352941176470595</c:v>
                </c:pt>
                <c:pt idx="4" formatCode="0.00">
                  <c:v>0.83333333333333326</c:v>
                </c:pt>
                <c:pt idx="5" formatCode="General">
                  <c:v>0.85</c:v>
                </c:pt>
                <c:pt idx="6" formatCode="0.00">
                  <c:v>0.88</c:v>
                </c:pt>
                <c:pt idx="7" formatCode="0.00">
                  <c:v>0.9</c:v>
                </c:pt>
                <c:pt idx="8" formatCode="General">
                  <c:v>0.9</c:v>
                </c:pt>
                <c:pt idx="9" formatCode="0.00">
                  <c:v>0.90909090909090906</c:v>
                </c:pt>
                <c:pt idx="10" formatCode="0.00">
                  <c:v>0.90909090909090906</c:v>
                </c:pt>
                <c:pt idx="11" formatCode="0.00">
                  <c:v>0.91311475409836074</c:v>
                </c:pt>
                <c:pt idx="12" formatCode="0.00">
                  <c:v>0.94117647058823539</c:v>
                </c:pt>
                <c:pt idx="13" formatCode="General">
                  <c:v>0.95</c:v>
                </c:pt>
                <c:pt idx="14" formatCode="General">
                  <c:v>0.95</c:v>
                </c:pt>
                <c:pt idx="15">
                  <c:v>0.95</c:v>
                </c:pt>
                <c:pt idx="16" formatCode="0.00">
                  <c:v>0.96666666666666656</c:v>
                </c:pt>
                <c:pt idx="17" formatCode="0.00">
                  <c:v>1</c:v>
                </c:pt>
                <c:pt idx="18" formatCode="0.00">
                  <c:v>1</c:v>
                </c:pt>
                <c:pt idx="19" formatCode="0.00">
                  <c:v>1</c:v>
                </c:pt>
                <c:pt idx="20" formatCode="0.00">
                  <c:v>1</c:v>
                </c:pt>
                <c:pt idx="21" formatCode="0.00">
                  <c:v>1</c:v>
                </c:pt>
                <c:pt idx="22" formatCode="General">
                  <c:v>1</c:v>
                </c:pt>
                <c:pt idx="23" formatCode="0">
                  <c:v>1</c:v>
                </c:pt>
                <c:pt idx="24" formatCode="0">
                  <c:v>1</c:v>
                </c:pt>
                <c:pt idx="25" formatCode="0">
                  <c:v>1</c:v>
                </c:pt>
                <c:pt idx="26" formatCode="0">
                  <c:v>1</c:v>
                </c:pt>
                <c:pt idx="27" formatCode="0">
                  <c:v>1</c:v>
                </c:pt>
                <c:pt idx="28" formatCode="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70530816"/>
        <c:axId val="270794752"/>
        <c:axId val="0"/>
      </c:bar3DChart>
      <c:catAx>
        <c:axId val="270530816"/>
        <c:scaling>
          <c:orientation val="minMax"/>
        </c:scaling>
        <c:delete val="0"/>
        <c:axPos val="l"/>
        <c:majorTickMark val="none"/>
        <c:minorTickMark val="none"/>
        <c:tickLblPos val="nextTo"/>
        <c:crossAx val="270794752"/>
        <c:crosses val="autoZero"/>
        <c:auto val="1"/>
        <c:lblAlgn val="ctr"/>
        <c:lblOffset val="100"/>
        <c:noMultiLvlLbl val="0"/>
      </c:catAx>
      <c:valAx>
        <c:axId val="270794752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extTo"/>
        <c:crossAx val="27053081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47032-BE98-4956-AA81-9247CD6F10E6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452CA-97F5-4A13-B154-1243C3541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294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9C948-FB64-4DBE-B475-5C10F8F4907B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2BCFE-513C-4DEA-8A6C-AC7CD675F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08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2BCFE-513C-4DEA-8A6C-AC7CD675F7D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001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2BCFE-513C-4DEA-8A6C-AC7CD675F7D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001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2BCFE-513C-4DEA-8A6C-AC7CD675F7D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001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2BCFE-513C-4DEA-8A6C-AC7CD675F7D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374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2BCFE-513C-4DEA-8A6C-AC7CD675F7D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001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2BCFE-513C-4DEA-8A6C-AC7CD675F7D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001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2BCFE-513C-4DEA-8A6C-AC7CD675F7D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001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1EE6F-411A-4C63-81C4-0D86E54E194E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BA8E-E71D-4147-A258-836BBC127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1EE6F-411A-4C63-81C4-0D86E54E194E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BA8E-E71D-4147-A258-836BBC127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1EE6F-411A-4C63-81C4-0D86E54E194E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BA8E-E71D-4147-A258-836BBC12777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0ABFD-6A05-4780-829F-EC26E0CA694E}" type="datetime1">
              <a:rPr lang="ru-RU">
                <a:solidFill>
                  <a:srgbClr val="438086"/>
                </a:solidFill>
              </a:rPr>
              <a:pPr>
                <a:defRPr/>
              </a:pPr>
              <a:t>15.04.2018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D3C3212-A5B9-4AB6-A20D-40CADA0A76E0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856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89750-3F74-42D2-853B-DD0C4749A644}" type="datetime1">
              <a:rPr lang="ru-RU">
                <a:solidFill>
                  <a:srgbClr val="438086"/>
                </a:solidFill>
              </a:rPr>
              <a:pPr>
                <a:defRPr/>
              </a:pPr>
              <a:t>15.04.2018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BF3E1-D86E-4EAD-B958-F589D39DCE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6797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1FDA1-6E5E-4383-AC5A-8CAFBC852E0E}" type="datetime1">
              <a:rPr lang="ru-RU">
                <a:solidFill>
                  <a:srgbClr val="438086"/>
                </a:solidFill>
              </a:rPr>
              <a:pPr>
                <a:defRPr/>
              </a:pPr>
              <a:t>15.04.2018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63402-5107-46D6-BE66-E181B576C0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8360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91A76-3F3F-4983-AF02-96EE5E131EFF}" type="datetime1">
              <a:rPr lang="ru-RU">
                <a:solidFill>
                  <a:srgbClr val="438086"/>
                </a:solidFill>
              </a:rPr>
              <a:pPr>
                <a:defRPr/>
              </a:pPr>
              <a:t>15.04.2018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AD972-8CDC-4757-A07C-6CB32F68F6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8536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C3878FA-7854-4460-BC40-269D0F692FF1}" type="datetime1">
              <a:rPr lang="ru-RU">
                <a:solidFill>
                  <a:srgbClr val="438086"/>
                </a:solidFill>
              </a:rPr>
              <a:pPr>
                <a:defRPr/>
              </a:pPr>
              <a:t>15.04.2018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23B57-575C-4C08-A2FC-D988597184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52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9BDA7-3393-4E3E-AF1D-7013F106BB5B}" type="datetime1">
              <a:rPr lang="ru-RU">
                <a:solidFill>
                  <a:srgbClr val="438086"/>
                </a:solidFill>
              </a:rPr>
              <a:pPr>
                <a:defRPr/>
              </a:pPr>
              <a:t>15.04.2018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23D73-F6FD-4877-BDE4-4EEB05E335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686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B373A-FA69-4EE4-8DAD-66DA07EC2D72}" type="datetime1">
              <a:rPr lang="ru-RU">
                <a:solidFill>
                  <a:srgbClr val="438086"/>
                </a:solidFill>
              </a:rPr>
              <a:pPr>
                <a:defRPr/>
              </a:pPr>
              <a:t>15.04.2018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CCDE7-5D3E-4582-AF44-7E3A0FBEB4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4473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2F240-9835-496B-AAE8-CF735182012C}" type="datetime1">
              <a:rPr lang="ru-RU">
                <a:solidFill>
                  <a:srgbClr val="438086"/>
                </a:solidFill>
              </a:rPr>
              <a:pPr>
                <a:defRPr/>
              </a:pPr>
              <a:t>15.04.2018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B23D8-F44D-4160-9EB6-5F0F48CECD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372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1EE6F-411A-4C63-81C4-0D86E54E194E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BA8E-E71D-4147-A258-836BBC12777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92124-3947-419F-B211-5AEBA8583754}" type="datetime1">
              <a:rPr lang="ru-RU">
                <a:solidFill>
                  <a:srgbClr val="438086"/>
                </a:solidFill>
              </a:rPr>
              <a:pPr>
                <a:defRPr/>
              </a:pPr>
              <a:t>15.04.2018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12702-B9FD-48F5-BE24-D78627FC28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1606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10DE3-6BC7-4569-BBCF-4D5A14E4F02B}" type="datetime1">
              <a:rPr lang="ru-RU">
                <a:solidFill>
                  <a:srgbClr val="438086"/>
                </a:solidFill>
              </a:rPr>
              <a:pPr>
                <a:defRPr/>
              </a:pPr>
              <a:t>15.04.2018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648E4-D73A-4A19-9976-3CB8D328C2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4715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2181A-9E93-491C-8EC6-01F22911D4AF}" type="datetime1">
              <a:rPr lang="ru-RU">
                <a:solidFill>
                  <a:srgbClr val="438086"/>
                </a:solidFill>
              </a:rPr>
              <a:pPr>
                <a:defRPr/>
              </a:pPr>
              <a:t>15.04.2018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2499D-69B0-4A62-BC2D-AA758073EA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209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1EE6F-411A-4C63-81C4-0D86E54E194E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BA8E-E71D-4147-A258-836BBC127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1EE6F-411A-4C63-81C4-0D86E54E194E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BA8E-E71D-4147-A258-836BBC12777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1EE6F-411A-4C63-81C4-0D86E54E194E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BA8E-E71D-4147-A258-836BBC127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1EE6F-411A-4C63-81C4-0D86E54E194E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BA8E-E71D-4147-A258-836BBC127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1EE6F-411A-4C63-81C4-0D86E54E194E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BA8E-E71D-4147-A258-836BBC127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1EE6F-411A-4C63-81C4-0D86E54E194E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BA8E-E71D-4147-A258-836BBC12777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1EE6F-411A-4C63-81C4-0D86E54E194E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BA8E-E71D-4147-A258-836BBC12777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491EE6F-411A-4C63-81C4-0D86E54E194E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7A5BA8E-E71D-4147-A258-836BBC12777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8691544D-210A-40E8-A6FE-49B9CA002F4F}" type="datetime1">
              <a:rPr lang="ru-RU">
                <a:solidFill>
                  <a:srgbClr val="438086"/>
                </a:solidFill>
              </a:rPr>
              <a:pPr>
                <a:defRPr/>
              </a:pPr>
              <a:t>15.04.2018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FFFFFF"/>
                </a:solidFill>
                <a:latin typeface="Georgia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2E9A4B-9179-4048-BE19-72821803E863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584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images.vector-images.com/29/arkhangelsk2003_obl_largecoa_n18728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.gov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.gov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.gov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.gov.r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vinaland.ru/-38fjr9th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osmintrud.ru/ministry/programms/nsok/regions" TargetMode="External"/><Relationship Id="rId5" Type="http://schemas.openxmlformats.org/officeDocument/2006/relationships/hyperlink" Target="https://rosmintrud.ru/ministry/programms/nsok" TargetMode="External"/><Relationship Id="rId4" Type="http://schemas.openxmlformats.org/officeDocument/2006/relationships/hyperlink" Target="https://rosmintrud.ru/ministry/programms/nsok/20/12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arhzan.ru/content/%d1%80%d0%b5%d0%b0%d0%bb%d0%b8%d0%b7%d0%b0%d1%86%d0%b8%d1%8f%20%d1%84%d0%b7%20%e2%84%96%20442-%d1%84%d0%b7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hzan.ru/content/%D0%BF%D1%80%D0%B5%D0%B7%D0%B5%D0%BD%D1%82%D0%B0%D1%86%D0%B8%D0%B8" TargetMode="External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bus.gov.ru/pub/top-organizations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bus.gov.ru/pub/home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mailto:russovaS@mail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039888"/>
            <a:ext cx="8352928" cy="250362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СЕМИНАР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по организации и проведению  независимой оценки условий предоставления социальных услуг в учреждениях социального обслуживания </a:t>
            </a:r>
            <a:r>
              <a:rPr lang="ru-RU" sz="2800" dirty="0" smtClean="0"/>
              <a:t>            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6309320"/>
            <a:ext cx="7264896" cy="36004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12-13 апреля 2018              </a:t>
            </a:r>
            <a:r>
              <a:rPr lang="ru-RU" dirty="0">
                <a:solidFill>
                  <a:srgbClr val="00B0F0"/>
                </a:solidFill>
                <a:latin typeface="Arial Black" panose="020B0A04020102020204" pitchFamily="34" charset="0"/>
              </a:rPr>
              <a:t>г. Архангельск</a:t>
            </a:r>
          </a:p>
        </p:txBody>
      </p:sp>
      <p:pic>
        <p:nvPicPr>
          <p:cNvPr id="1026" name="Picture 2" descr="http://images.vector-images.com/29/arkhangelsk2003_obl_largecoa_n18728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1030"/>
            <a:ext cx="1134392" cy="115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6681"/>
            <a:ext cx="1523537" cy="114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762" y="356681"/>
            <a:ext cx="1713142" cy="114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323" y="347206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93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36588" y="260350"/>
            <a:ext cx="8229600" cy="1066800"/>
          </a:xfrm>
        </p:spPr>
        <p:txBody>
          <a:bodyPr/>
          <a:lstStyle/>
          <a:p>
            <a:r>
              <a:rPr lang="ru-RU" altLang="ru-RU" sz="2800" smtClean="0"/>
              <a:t>Анализ сайтов учреждений социального обслуживания на семинаре 14 апреля 2015</a:t>
            </a:r>
          </a:p>
        </p:txBody>
      </p:sp>
      <p:sp>
        <p:nvSpPr>
          <p:cNvPr id="614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174038" y="1588"/>
            <a:ext cx="762000" cy="366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fld id="{ADC9A529-2943-45E3-873A-902F6FFD9D81}" type="slidenum">
              <a:rPr lang="ru-RU" altLang="ru-RU" sz="1400" smtClean="0">
                <a:solidFill>
                  <a:srgbClr val="FFFFFF"/>
                </a:solidFill>
                <a:latin typeface="Georgia" pitchFamily="18" charset="0"/>
              </a:rPr>
              <a:pPr/>
              <a:t>10</a:t>
            </a:fld>
            <a:endParaRPr lang="ru-RU" altLang="ru-RU" sz="1400" smtClean="0">
              <a:solidFill>
                <a:srgbClr val="FFFFFF"/>
              </a:solidFill>
              <a:latin typeface="Georgia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4292600"/>
            <a:ext cx="5353050" cy="229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1512888"/>
            <a:ext cx="3605212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19238"/>
            <a:ext cx="3921125" cy="197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2700338"/>
            <a:ext cx="248602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4062413"/>
            <a:ext cx="280352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48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12738" y="260350"/>
            <a:ext cx="8128000" cy="1014413"/>
          </a:xfrm>
        </p:spPr>
        <p:txBody>
          <a:bodyPr>
            <a:normAutofit fontScale="90000"/>
          </a:bodyPr>
          <a:lstStyle/>
          <a:p>
            <a:r>
              <a:rPr lang="ru-RU" altLang="ru-RU" sz="3200" smtClean="0"/>
              <a:t>Работа в тематических группах </a:t>
            </a:r>
            <a:br>
              <a:rPr lang="ru-RU" altLang="ru-RU" sz="3200" smtClean="0"/>
            </a:br>
            <a:r>
              <a:rPr lang="ru-RU" altLang="ru-RU" sz="3200" smtClean="0"/>
              <a:t>на семинаре 14 апреля 2015</a:t>
            </a:r>
          </a:p>
        </p:txBody>
      </p:sp>
      <p:sp>
        <p:nvSpPr>
          <p:cNvPr id="7171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174038" y="1588"/>
            <a:ext cx="762000" cy="366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fld id="{9047DAB4-FF9B-429F-9642-D1DB1078CE38}" type="slidenum">
              <a:rPr lang="ru-RU" altLang="ru-RU" sz="1400" smtClean="0">
                <a:solidFill>
                  <a:srgbClr val="FFFFFF"/>
                </a:solidFill>
                <a:latin typeface="Georgia" pitchFamily="18" charset="0"/>
              </a:rPr>
              <a:pPr/>
              <a:t>11</a:t>
            </a:fld>
            <a:endParaRPr lang="ru-RU" altLang="ru-RU" sz="1400" smtClean="0">
              <a:solidFill>
                <a:srgbClr val="FFFFFF"/>
              </a:solidFill>
              <a:latin typeface="Georgia" pitchFamily="18" charset="0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4546600"/>
            <a:ext cx="27051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2066925"/>
            <a:ext cx="3744912" cy="22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433763"/>
            <a:ext cx="3208338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805363"/>
            <a:ext cx="3248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1465263"/>
            <a:ext cx="4227512" cy="188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63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-309563" y="179388"/>
            <a:ext cx="8128001" cy="1016000"/>
          </a:xfrm>
        </p:spPr>
        <p:txBody>
          <a:bodyPr>
            <a:normAutofit fontScale="90000"/>
          </a:bodyPr>
          <a:lstStyle/>
          <a:p>
            <a:r>
              <a:rPr lang="ru-RU" altLang="ru-RU" sz="3200" dirty="0" smtClean="0"/>
              <a:t>Защита групповых предложений</a:t>
            </a:r>
            <a:br>
              <a:rPr lang="ru-RU" altLang="ru-RU" sz="3200" dirty="0" smtClean="0"/>
            </a:br>
            <a:r>
              <a:rPr lang="ru-RU" altLang="ru-RU" sz="3200" dirty="0" smtClean="0"/>
              <a:t>на семинаре 14 апреля 2015</a:t>
            </a:r>
          </a:p>
        </p:txBody>
      </p:sp>
      <p:sp>
        <p:nvSpPr>
          <p:cNvPr id="819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174038" y="1588"/>
            <a:ext cx="762000" cy="366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fld id="{BFF43666-6734-4503-9E1B-EBC4EE48A347}" type="slidenum">
              <a:rPr lang="ru-RU" altLang="ru-RU" sz="1400" smtClean="0">
                <a:solidFill>
                  <a:srgbClr val="FFFFFF"/>
                </a:solidFill>
                <a:latin typeface="Georgia" pitchFamily="18" charset="0"/>
              </a:rPr>
              <a:pPr/>
              <a:t>12</a:t>
            </a:fld>
            <a:endParaRPr lang="ru-RU" altLang="ru-RU" sz="1400" smtClean="0">
              <a:solidFill>
                <a:srgbClr val="FFFFFF"/>
              </a:solidFill>
              <a:latin typeface="Georgia" pitchFamily="18" charset="0"/>
            </a:endParaRP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2901950" cy="217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24400"/>
            <a:ext cx="381635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576388"/>
            <a:ext cx="2655888" cy="30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4292600"/>
            <a:ext cx="3876675" cy="22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687388"/>
            <a:ext cx="1871662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94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49080"/>
            <a:ext cx="3278772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Заголовок 1"/>
          <p:cNvSpPr>
            <a:spLocks noGrp="1"/>
          </p:cNvSpPr>
          <p:nvPr>
            <p:ph type="title"/>
          </p:nvPr>
        </p:nvSpPr>
        <p:spPr>
          <a:xfrm>
            <a:off x="395536" y="115987"/>
            <a:ext cx="8229600" cy="720725"/>
          </a:xfrm>
        </p:spPr>
        <p:txBody>
          <a:bodyPr/>
          <a:lstStyle/>
          <a:p>
            <a:r>
              <a:rPr lang="ru-RU" altLang="ru-RU" sz="3200" b="1" dirty="0" smtClean="0"/>
              <a:t>География оценки в 2015 году</a:t>
            </a:r>
          </a:p>
        </p:txBody>
      </p:sp>
      <p:sp>
        <p:nvSpPr>
          <p:cNvPr id="97284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2819400" cy="2314575"/>
          </a:xfrm>
        </p:spPr>
        <p:txBody>
          <a:bodyPr>
            <a:noAutofit/>
          </a:bodyPr>
          <a:lstStyle/>
          <a:p>
            <a:r>
              <a:rPr lang="ru-RU" altLang="ru-RU" sz="1200" b="1" dirty="0" smtClean="0"/>
              <a:t>Архангельск – 101</a:t>
            </a:r>
          </a:p>
          <a:p>
            <a:r>
              <a:rPr lang="ru-RU" altLang="ru-RU" sz="1200" b="1" dirty="0" smtClean="0"/>
              <a:t>Северодвинск – 59 </a:t>
            </a:r>
          </a:p>
          <a:p>
            <a:r>
              <a:rPr lang="ru-RU" altLang="ru-RU" sz="1200" b="1" dirty="0" err="1" smtClean="0"/>
              <a:t>Новодвинск</a:t>
            </a:r>
            <a:r>
              <a:rPr lang="ru-RU" altLang="ru-RU" sz="1200" b="1" dirty="0" smtClean="0"/>
              <a:t> – 33</a:t>
            </a:r>
          </a:p>
          <a:p>
            <a:r>
              <a:rPr lang="ru-RU" altLang="ru-RU" sz="1200" b="1" dirty="0" smtClean="0"/>
              <a:t>Вельск – 44   </a:t>
            </a:r>
          </a:p>
          <a:p>
            <a:r>
              <a:rPr lang="ru-RU" altLang="ru-RU" sz="1200" b="1" dirty="0" smtClean="0"/>
              <a:t>Котлас – 41</a:t>
            </a:r>
          </a:p>
          <a:p>
            <a:r>
              <a:rPr lang="ru-RU" altLang="ru-RU" sz="1200" b="1" dirty="0" smtClean="0"/>
              <a:t>Коряжма – 28</a:t>
            </a:r>
          </a:p>
          <a:p>
            <a:r>
              <a:rPr lang="ru-RU" altLang="ru-RU" sz="1200" b="1" dirty="0" smtClean="0"/>
              <a:t>Каргополь – 46</a:t>
            </a:r>
          </a:p>
          <a:p>
            <a:r>
              <a:rPr lang="ru-RU" altLang="ru-RU" sz="1200" b="1" dirty="0" err="1" smtClean="0"/>
              <a:t>Няндома</a:t>
            </a:r>
            <a:r>
              <a:rPr lang="ru-RU" altLang="ru-RU" sz="1200" b="1" dirty="0" smtClean="0"/>
              <a:t> – 20</a:t>
            </a:r>
          </a:p>
          <a:p>
            <a:r>
              <a:rPr lang="ru-RU" altLang="ru-RU" sz="1200" b="1" dirty="0" smtClean="0"/>
              <a:t>Коноша – 28</a:t>
            </a:r>
          </a:p>
          <a:p>
            <a:r>
              <a:rPr lang="ru-RU" altLang="ru-RU" sz="1200" b="1" dirty="0" smtClean="0"/>
              <a:t>Лешуконское – 25</a:t>
            </a:r>
          </a:p>
          <a:p>
            <a:r>
              <a:rPr lang="ru-RU" altLang="ru-RU" sz="1200" b="1" dirty="0" smtClean="0"/>
              <a:t>Мезень – 23</a:t>
            </a:r>
          </a:p>
          <a:p>
            <a:r>
              <a:rPr lang="ru-RU" altLang="ru-RU" sz="1200" b="1" dirty="0" smtClean="0"/>
              <a:t>Онега – 21 </a:t>
            </a:r>
          </a:p>
          <a:p>
            <a:r>
              <a:rPr lang="ru-RU" altLang="ru-RU" sz="1200" b="1" dirty="0" smtClean="0"/>
              <a:t>Холмогоры – 25</a:t>
            </a:r>
          </a:p>
          <a:p>
            <a:endParaRPr lang="ru-RU" altLang="ru-RU" sz="1200" b="1" dirty="0" smtClean="0"/>
          </a:p>
        </p:txBody>
      </p:sp>
      <p:sp>
        <p:nvSpPr>
          <p:cNvPr id="9728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609B2ED-C30A-4AEE-AF40-6B2BFE5F0B2A}" type="slidenum">
              <a:rPr lang="ru-RU" altLang="ru-RU" smtClean="0">
                <a:solidFill>
                  <a:srgbClr val="FFFFFF"/>
                </a:solidFill>
                <a:latin typeface="Georgia" pitchFamily="18" charset="0"/>
              </a:rPr>
              <a:pPr/>
              <a:t>13</a:t>
            </a:fld>
            <a:endParaRPr lang="ru-RU" altLang="ru-RU" smtClean="0">
              <a:solidFill>
                <a:srgbClr val="FFFFFF"/>
              </a:solidFill>
              <a:latin typeface="Georg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703036"/>
              </p:ext>
            </p:extLst>
          </p:nvPr>
        </p:nvGraphicFramePr>
        <p:xfrm>
          <a:off x="3777581" y="1609675"/>
          <a:ext cx="5186907" cy="51125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3874"/>
                <a:gridCol w="1621924"/>
                <a:gridCol w="1631109"/>
              </a:tblGrid>
              <a:tr h="5112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Ануфриево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–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Бережная – 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Березник – </a:t>
                      </a:r>
                      <a:r>
                        <a:rPr lang="ru-RU" sz="1100" dirty="0" smtClean="0">
                          <a:effectLst/>
                        </a:rPr>
                        <a:t>12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Бестужево – 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Боброво –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Богдановский</a:t>
                      </a:r>
                      <a:r>
                        <a:rPr lang="ru-RU" sz="1100" dirty="0">
                          <a:effectLst/>
                        </a:rPr>
                        <a:t> –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Бурачиха</a:t>
                      </a:r>
                      <a:r>
                        <a:rPr lang="ru-RU" sz="1100" dirty="0">
                          <a:effectLst/>
                        </a:rPr>
                        <a:t> –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Вересово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–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Верхняя Тойма – </a:t>
                      </a:r>
                      <a:r>
                        <a:rPr lang="ru-RU" sz="1100" dirty="0" smtClean="0">
                          <a:effectLst/>
                        </a:rPr>
                        <a:t>11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Верховский</a:t>
                      </a:r>
                      <a:r>
                        <a:rPr lang="ru-RU" sz="1100" dirty="0">
                          <a:effectLst/>
                        </a:rPr>
                        <a:t> – 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Вершина - 1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Вознесенское – 10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Вологодская область –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Волошка –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Вохта</a:t>
                      </a:r>
                      <a:r>
                        <a:rPr lang="ru-RU" sz="1100" dirty="0">
                          <a:effectLst/>
                        </a:rPr>
                        <a:t> - 1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Горка  - 1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Двинской – 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Дябрино</a:t>
                      </a:r>
                      <a:r>
                        <a:rPr lang="ru-RU" sz="1100" dirty="0">
                          <a:effectLst/>
                        </a:rPr>
                        <a:t> – 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Едьма</a:t>
                      </a:r>
                      <a:r>
                        <a:rPr lang="ru-RU" sz="1100" dirty="0">
                          <a:effectLst/>
                        </a:rPr>
                        <a:t> – 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Емецк – </a:t>
                      </a:r>
                      <a:r>
                        <a:rPr lang="ru-RU" sz="1100" dirty="0" smtClean="0">
                          <a:effectLst/>
                        </a:rPr>
                        <a:t>2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Ерцево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–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Жердь –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Зеленый бор –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Ивановская –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Ильинско-Подомское</a:t>
                      </a:r>
                      <a:r>
                        <a:rPr lang="ru-RU" sz="1100" dirty="0">
                          <a:effectLst/>
                        </a:rPr>
                        <a:t> - </a:t>
                      </a:r>
                      <a:r>
                        <a:rPr lang="ru-RU" sz="1100" dirty="0" smtClean="0">
                          <a:effectLst/>
                        </a:rPr>
                        <a:t>10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Каменка – </a:t>
                      </a:r>
                      <a:r>
                        <a:rPr lang="ru-RU" sz="1100" dirty="0" smtClean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928" marR="54928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Карпогоры </a:t>
                      </a:r>
                      <a:r>
                        <a:rPr lang="ru-RU" sz="1100" dirty="0">
                          <a:effectLst/>
                        </a:rPr>
                        <a:t>- 1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Кехта</a:t>
                      </a:r>
                      <a:r>
                        <a:rPr lang="ru-RU" sz="1100" dirty="0">
                          <a:effectLst/>
                        </a:rPr>
                        <a:t> –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Кипрово</a:t>
                      </a:r>
                      <a:r>
                        <a:rPr lang="ru-RU" sz="1100" dirty="0">
                          <a:effectLst/>
                        </a:rPr>
                        <a:t> –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Коморово</a:t>
                      </a:r>
                      <a:r>
                        <a:rPr lang="ru-RU" sz="1100" dirty="0">
                          <a:effectLst/>
                        </a:rPr>
                        <a:t> – 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Красивое –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Красноборск – </a:t>
                      </a:r>
                      <a:r>
                        <a:rPr lang="ru-RU" sz="1100" dirty="0" smtClean="0">
                          <a:effectLst/>
                        </a:rPr>
                        <a:t>9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Куимиха</a:t>
                      </a:r>
                      <a:r>
                        <a:rPr lang="ru-RU" sz="1100" dirty="0">
                          <a:effectLst/>
                        </a:rPr>
                        <a:t> –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Куликово –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Куликовское </a:t>
                      </a:r>
                      <a:r>
                        <a:rPr lang="ru-RU" sz="1100" dirty="0">
                          <a:effectLst/>
                        </a:rPr>
                        <a:t>–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Лепша</a:t>
                      </a:r>
                      <a:r>
                        <a:rPr lang="ru-RU" sz="1100" dirty="0">
                          <a:effectLst/>
                        </a:rPr>
                        <a:t>-Новый - 1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Лименда </a:t>
                      </a:r>
                      <a:r>
                        <a:rPr lang="ru-RU" sz="1100" dirty="0">
                          <a:effectLst/>
                        </a:rPr>
                        <a:t>–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Ломоносово</a:t>
                      </a:r>
                      <a:r>
                        <a:rPr lang="ru-RU" sz="1100" dirty="0">
                          <a:effectLst/>
                        </a:rPr>
                        <a:t> - 1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Мирный – 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Мухонская</a:t>
                      </a:r>
                      <a:r>
                        <a:rPr lang="ru-RU" sz="1100" dirty="0">
                          <a:effectLst/>
                        </a:rPr>
                        <a:t>  - 2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Никольск –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Оксовский</a:t>
                      </a:r>
                      <a:r>
                        <a:rPr lang="ru-RU" sz="1100" dirty="0">
                          <a:effectLst/>
                        </a:rPr>
                        <a:t> – 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Октяборский</a:t>
                      </a:r>
                      <a:r>
                        <a:rPr lang="ru-RU" sz="1100" dirty="0">
                          <a:effectLst/>
                        </a:rPr>
                        <a:t> – </a:t>
                      </a:r>
                      <a:r>
                        <a:rPr lang="ru-RU" sz="1100" dirty="0" smtClean="0">
                          <a:effectLst/>
                        </a:rPr>
                        <a:t>7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Онега </a:t>
                      </a:r>
                      <a:r>
                        <a:rPr lang="ru-RU" sz="1100" dirty="0">
                          <a:effectLst/>
                        </a:rPr>
                        <a:t>2 – 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Онежский район –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Осередок</a:t>
                      </a:r>
                      <a:r>
                        <a:rPr lang="ru-RU" sz="1100" dirty="0">
                          <a:effectLst/>
                        </a:rPr>
                        <a:t> – 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Пайтово</a:t>
                      </a:r>
                      <a:r>
                        <a:rPr lang="ru-RU" sz="1100" dirty="0">
                          <a:effectLst/>
                        </a:rPr>
                        <a:t> – 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Плесецк – </a:t>
                      </a:r>
                      <a:r>
                        <a:rPr lang="ru-RU" sz="1100" dirty="0" smtClean="0">
                          <a:effectLst/>
                        </a:rPr>
                        <a:t>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Погост –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Подомо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- 1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Пономаревская</a:t>
                      </a:r>
                      <a:r>
                        <a:rPr lang="ru-RU" sz="1100" dirty="0">
                          <a:effectLst/>
                        </a:rPr>
                        <a:t> - 1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err="1" smtClean="0">
                          <a:effectLst/>
                        </a:rPr>
                        <a:t>Пригородний</a:t>
                      </a:r>
                      <a:r>
                        <a:rPr lang="ru-RU" sz="1100" dirty="0" smtClean="0">
                          <a:effectLst/>
                        </a:rPr>
                        <a:t> – 1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928" marR="54928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Пянда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- 6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Савинский – 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Североонежск</a:t>
                      </a:r>
                      <a:r>
                        <a:rPr lang="ru-RU" sz="1100" dirty="0">
                          <a:effectLst/>
                        </a:rPr>
                        <a:t> – 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Сергеевская</a:t>
                      </a:r>
                      <a:r>
                        <a:rPr lang="ru-RU" sz="1100" dirty="0">
                          <a:effectLst/>
                        </a:rPr>
                        <a:t> верхняя –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Сидоровская</a:t>
                      </a:r>
                      <a:r>
                        <a:rPr lang="ru-RU" sz="1100" dirty="0">
                          <a:effectLst/>
                        </a:rPr>
                        <a:t> - 1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Советский –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Солгинский - 1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Сорово</a:t>
                      </a:r>
                      <a:r>
                        <a:rPr lang="ru-RU" sz="1100" dirty="0">
                          <a:effectLst/>
                        </a:rPr>
                        <a:t> – 10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Студенец</a:t>
                      </a:r>
                      <a:r>
                        <a:rPr lang="ru-RU" sz="1100" dirty="0">
                          <a:effectLst/>
                        </a:rPr>
                        <a:t> –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Ступинская –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Судрома</a:t>
                      </a:r>
                      <a:r>
                        <a:rPr lang="ru-RU" sz="1100" dirty="0">
                          <a:effectLst/>
                        </a:rPr>
                        <a:t>  - 2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Сясьстрое –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Тельвиска</a:t>
                      </a:r>
                      <a:r>
                        <a:rPr lang="ru-RU" sz="1100" dirty="0">
                          <a:effectLst/>
                        </a:rPr>
                        <a:t> (НАО) –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Теребино</a:t>
                      </a:r>
                      <a:r>
                        <a:rPr lang="ru-RU" sz="1100" dirty="0">
                          <a:effectLst/>
                        </a:rPr>
                        <a:t> – 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Топса</a:t>
                      </a:r>
                      <a:r>
                        <a:rPr lang="ru-RU" sz="1100" dirty="0">
                          <a:effectLst/>
                        </a:rPr>
                        <a:t> –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Усть-Ваеньга – 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Устьянский р-н –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Хаврогоры</a:t>
                      </a:r>
                      <a:r>
                        <a:rPr lang="ru-RU" sz="1100" dirty="0">
                          <a:effectLst/>
                        </a:rPr>
                        <a:t> –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Харпово</a:t>
                      </a:r>
                      <a:r>
                        <a:rPr lang="ru-RU" sz="1100" dirty="0">
                          <a:effectLst/>
                        </a:rPr>
                        <a:t> – 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Черевково</a:t>
                      </a:r>
                      <a:r>
                        <a:rPr lang="ru-RU" sz="1100" dirty="0">
                          <a:effectLst/>
                        </a:rPr>
                        <a:t> – 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Шалакуша  - 4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Шангалы – 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Шангас</a:t>
                      </a:r>
                      <a:r>
                        <a:rPr lang="ru-RU" sz="1100" dirty="0">
                          <a:effectLst/>
                        </a:rPr>
                        <a:t> - 2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Шенкурск – </a:t>
                      </a:r>
                      <a:r>
                        <a:rPr lang="ru-RU" sz="1100" dirty="0" smtClean="0">
                          <a:effectLst/>
                        </a:rPr>
                        <a:t>11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Шипицыно –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Яренск – </a:t>
                      </a:r>
                      <a:r>
                        <a:rPr lang="ru-RU" sz="1100" dirty="0" smtClean="0">
                          <a:effectLst/>
                        </a:rPr>
                        <a:t>1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928" marR="54928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014788" y="620688"/>
            <a:ext cx="4572000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prstClr val="black"/>
                </a:solidFill>
              </a:rPr>
              <a:t>В исследовании приняли участие: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</a:rPr>
              <a:t>104 члена общественных советов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</a:rPr>
              <a:t>610 получателей социальных услуг </a:t>
            </a:r>
          </a:p>
        </p:txBody>
      </p:sp>
    </p:spTree>
    <p:extLst>
      <p:ext uri="{BB962C8B-B14F-4D97-AF65-F5344CB8AC3E}">
        <p14:creationId xmlns:p14="http://schemas.microsoft.com/office/powerpoint/2010/main" val="305789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Этапы проведения независимой оценки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42747"/>
            <a:ext cx="2952328" cy="431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63888" y="2204864"/>
            <a:ext cx="547260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Методическое пособие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(2015)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подготовлено </a:t>
            </a:r>
            <a:r>
              <a:rPr lang="ru-RU" sz="1400" dirty="0"/>
              <a:t>и издано РОО «Союз общественных объединений инвалидов Архангельской области» </a:t>
            </a:r>
            <a:endParaRPr lang="en-US" sz="1400" dirty="0" smtClean="0"/>
          </a:p>
          <a:p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в </a:t>
            </a:r>
            <a:r>
              <a:rPr lang="ru-RU" sz="1400" dirty="0"/>
              <a:t>рамках </a:t>
            </a:r>
            <a:r>
              <a:rPr lang="ru-RU" sz="1400" dirty="0" smtClean="0"/>
              <a:t>реализации</a:t>
            </a:r>
            <a:r>
              <a:rPr lang="en-US" sz="1400" dirty="0" smtClean="0"/>
              <a:t> </a:t>
            </a:r>
            <a:r>
              <a:rPr lang="ru-RU" sz="1400" dirty="0" smtClean="0"/>
              <a:t>программы </a:t>
            </a:r>
            <a:r>
              <a:rPr lang="ru-RU" sz="1400" dirty="0"/>
              <a:t>«Поддержка гражданских инициатив, развитие социальных услуг НКО и формирование независимой </a:t>
            </a:r>
            <a:r>
              <a:rPr lang="ru-RU" sz="1400" dirty="0" smtClean="0"/>
              <a:t>системы</a:t>
            </a:r>
            <a:r>
              <a:rPr lang="en-US" sz="1400" dirty="0" smtClean="0"/>
              <a:t> </a:t>
            </a:r>
            <a:r>
              <a:rPr lang="ru-RU" sz="1400" dirty="0" smtClean="0"/>
              <a:t>оценки </a:t>
            </a:r>
            <a:r>
              <a:rPr lang="ru-RU" sz="1400" dirty="0"/>
              <a:t>качества работы организаций (в том числе государственных, муниципальных учреждений) в сфере социального обслуживания населения Архангельской области» </a:t>
            </a:r>
            <a:endParaRPr lang="en-US" sz="1400" dirty="0" smtClean="0"/>
          </a:p>
          <a:p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при </a:t>
            </a:r>
            <a:r>
              <a:rPr lang="ru-RU" sz="1400" dirty="0"/>
              <a:t>поддержке Министерства экономического развития РФ </a:t>
            </a:r>
            <a:endParaRPr lang="en-US" sz="1400" dirty="0" smtClean="0"/>
          </a:p>
          <a:p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при </a:t>
            </a:r>
            <a:r>
              <a:rPr lang="ru-RU" sz="1400" dirty="0"/>
              <a:t>реализации социального проекта «Повышение качества жизни людей с инвалидностью через поддержку и помощь общественным организациям инвалидов, действующих на уровне муниципальных образований в Архангельской области» </a:t>
            </a:r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при </a:t>
            </a:r>
            <a:r>
              <a:rPr lang="ru-RU" sz="1400" dirty="0"/>
              <a:t>поддержке министерства по местному самоуправлению и внутренней политике Архангельской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7037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Этапы проведения независимой </a:t>
            </a:r>
            <a:r>
              <a:rPr lang="ru-RU" dirty="0" smtClean="0"/>
              <a:t>оценки -2016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5332" y="2924944"/>
            <a:ext cx="8496944" cy="3211686"/>
          </a:xfrm>
        </p:spPr>
        <p:txBody>
          <a:bodyPr>
            <a:normAutofit fontScale="70000" lnSpcReduction="20000"/>
          </a:bodyPr>
          <a:lstStyle/>
          <a:p>
            <a:pPr marL="0" indent="0" eaLnBrk="0" fontAlgn="base" hangingPunct="0">
              <a:spcAft>
                <a:spcPct val="0"/>
              </a:spcAft>
              <a:buClrTx/>
              <a:buSzTx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Calibri"/>
              </a:rPr>
              <a:t>2016</a:t>
            </a:r>
            <a:endParaRPr lang="ru-RU" b="1" dirty="0" smtClean="0">
              <a:solidFill>
                <a:srgbClr val="C00000"/>
              </a:solidFill>
              <a:latin typeface="Calibri"/>
            </a:endParaRPr>
          </a:p>
          <a:p>
            <a:pPr eaLnBrk="0" fontAlgn="base" hangingPunct="0">
              <a:spcAft>
                <a:spcPct val="0"/>
              </a:spcAft>
              <a:buClrTx/>
              <a:buSzTx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Семинар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 II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 по независимой оценке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–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а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прель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 </a:t>
            </a:r>
          </a:p>
          <a:p>
            <a:pPr lvl="4" eaLnBrk="0" fontAlgn="base" hangingPunct="0">
              <a:spcAft>
                <a:spcPct val="0"/>
              </a:spcAft>
              <a:buClrTx/>
              <a:buSzTx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42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представителя общественных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советов организаций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eaLnBrk="0" fontAlgn="base" hangingPunct="0">
              <a:spcAft>
                <a:spcPct val="0"/>
              </a:spcAft>
              <a:buClrTx/>
              <a:buSzTx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Проведение оценки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в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30 организациях –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май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 </a:t>
            </a:r>
          </a:p>
          <a:p>
            <a:pPr lvl="4" eaLnBrk="0" fontAlgn="base" hangingPunct="0">
              <a:spcAft>
                <a:spcPct val="0"/>
              </a:spcAft>
              <a:buClrTx/>
              <a:buSzTx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8 психоневрологических интернатов</a:t>
            </a:r>
          </a:p>
          <a:p>
            <a:pPr lvl="4" eaLnBrk="0" fontAlgn="base" hangingPunct="0">
              <a:spcAft>
                <a:spcPct val="0"/>
              </a:spcAft>
              <a:buClrTx/>
              <a:buSzTx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7 домов-интернатов для престарелых и инвалидов</a:t>
            </a:r>
          </a:p>
          <a:p>
            <a:pPr lvl="4" eaLnBrk="0" fontAlgn="base" hangingPunct="0">
              <a:spcAft>
                <a:spcPct val="0"/>
              </a:spcAft>
              <a:buClrTx/>
              <a:buSzTx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11 организаций, оказывающие услуги семье и детям</a:t>
            </a:r>
          </a:p>
          <a:p>
            <a:pPr lvl="4" eaLnBrk="0" fontAlgn="base" hangingPunct="0">
              <a:spcAft>
                <a:spcPct val="0"/>
              </a:spcAft>
              <a:buClrTx/>
              <a:buSzTx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4 организации, оказывающие услуги совершеннолетним гражданам</a:t>
            </a:r>
          </a:p>
          <a:p>
            <a:pPr eaLnBrk="0" fontAlgn="base" hangingPunct="0">
              <a:spcAft>
                <a:spcPct val="0"/>
              </a:spcAft>
              <a:buClrTx/>
              <a:buSzTx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Семинар по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обсуждению предварительных результатов проведения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НОК -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июнь</a:t>
            </a:r>
          </a:p>
          <a:p>
            <a:pPr lvl="4" eaLnBrk="0" fontAlgn="base" hangingPunct="0">
              <a:spcAft>
                <a:spcPct val="0"/>
              </a:spcAft>
              <a:buClrTx/>
              <a:buSzTx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35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членов общественных советов и представителей организаций социального обслуживания</a:t>
            </a:r>
          </a:p>
          <a:p>
            <a:pPr eaLnBrk="0" fontAlgn="base" hangingPunct="0">
              <a:spcAft>
                <a:spcPct val="0"/>
              </a:spcAft>
              <a:buClrTx/>
              <a:buSzTx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Межрегиональная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конференция «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Независимая система оценки качества оказания услуг населению в социальной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сфере» –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ноябрь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eaLnBrk="0" fontAlgn="base" hangingPunct="0">
              <a:spcAft>
                <a:spcPct val="0"/>
              </a:spcAft>
              <a:buClrTx/>
              <a:buSzTx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Размещение на </a:t>
            </a:r>
            <a:r>
              <a:rPr lang="ru-RU" b="1" dirty="0" smtClean="0">
                <a:solidFill>
                  <a:srgbClr val="C00000"/>
                </a:solidFill>
                <a:latin typeface="Calibri"/>
                <a:hlinkClick r:id="rId3"/>
              </a:rPr>
              <a:t>www.bus.gov.ru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  статистических материалов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о результатах независимой оценки качества оказания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услуг –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декабрь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3324" y="213285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Формирование системы независимой оценки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качества предоставления услуг </a:t>
            </a:r>
            <a:r>
              <a:rPr lang="ru-RU" b="1" dirty="0">
                <a:solidFill>
                  <a:srgbClr val="C00000"/>
                </a:solidFill>
              </a:rPr>
              <a:t>в социальной сфере в </a:t>
            </a:r>
            <a:r>
              <a:rPr lang="ru-RU" b="1" dirty="0" smtClean="0">
                <a:solidFill>
                  <a:srgbClr val="C00000"/>
                </a:solidFill>
              </a:rPr>
              <a:t>Архангельской области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6136630"/>
            <a:ext cx="84467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Организация-оператор – РООИ </a:t>
            </a:r>
            <a:r>
              <a:rPr lang="ru-RU" sz="1400" b="1" dirty="0">
                <a:solidFill>
                  <a:srgbClr val="FF0000"/>
                </a:solidFill>
              </a:rPr>
              <a:t>«Союз общественных объединений инвалидов Архангельской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277799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374808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720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3600" b="1" dirty="0" smtClean="0">
                <a:latin typeface="+mn-lt"/>
              </a:rPr>
              <a:t>География</a:t>
            </a:r>
            <a:r>
              <a:rPr lang="ru-RU" altLang="ru-RU" b="1" dirty="0" smtClean="0">
                <a:latin typeface="+mn-lt"/>
              </a:rPr>
              <a:t> </a:t>
            </a:r>
            <a:r>
              <a:rPr lang="ru-RU" altLang="ru-RU" sz="3600" b="1" dirty="0">
                <a:solidFill>
                  <a:srgbClr val="424456"/>
                </a:solidFill>
                <a:latin typeface="Georgia"/>
              </a:rPr>
              <a:t>оценки в 2016 году:</a:t>
            </a:r>
            <a:endParaRPr lang="ru-RU" altLang="ru-RU" b="1" dirty="0" smtClean="0">
              <a:latin typeface="+mn-lt"/>
            </a:endParaRPr>
          </a:p>
        </p:txBody>
      </p:sp>
      <p:sp>
        <p:nvSpPr>
          <p:cNvPr id="10035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35877A5-83FF-450A-99A1-8A505C743C58}" type="slidenum">
              <a:rPr lang="ru-RU" altLang="ru-RU" smtClean="0">
                <a:solidFill>
                  <a:srgbClr val="FFFFFF"/>
                </a:solidFill>
                <a:latin typeface="Georgia" pitchFamily="18" charset="0"/>
              </a:rPr>
              <a:pPr/>
              <a:t>16</a:t>
            </a:fld>
            <a:endParaRPr lang="ru-RU" altLang="ru-RU" smtClean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738" y="1125538"/>
            <a:ext cx="5040312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prstClr val="black"/>
                </a:solidFill>
              </a:rPr>
              <a:t>В исследовании приняли участие: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prstClr val="black"/>
                </a:solidFill>
              </a:rPr>
              <a:t>162</a:t>
            </a:r>
            <a:r>
              <a:rPr lang="ru-RU" dirty="0" smtClean="0">
                <a:solidFill>
                  <a:prstClr val="black"/>
                </a:solidFill>
              </a:rPr>
              <a:t> члена </a:t>
            </a:r>
            <a:r>
              <a:rPr lang="ru-RU" dirty="0">
                <a:solidFill>
                  <a:prstClr val="black"/>
                </a:solidFill>
              </a:rPr>
              <a:t>общественных советов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prstClr val="black"/>
                </a:solidFill>
              </a:rPr>
              <a:t>586</a:t>
            </a:r>
            <a:r>
              <a:rPr lang="ru-RU" dirty="0">
                <a:solidFill>
                  <a:prstClr val="black"/>
                </a:solidFill>
              </a:rPr>
              <a:t> получателей социальных услуг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140200" y="2133600"/>
          <a:ext cx="4424363" cy="2419348"/>
        </p:xfrm>
        <a:graphic>
          <a:graphicData uri="http://schemas.openxmlformats.org/drawingml/2006/table">
            <a:tbl>
              <a:tblPr/>
              <a:tblGrid>
                <a:gridCol w="3487738"/>
                <a:gridCol w="936625"/>
              </a:tblGrid>
              <a:tr h="525946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Организации социального обслуживания, оказывающие услуги инвалидам в психоневрологических интернатах  (ПНИ)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Получатели услуг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</a:tr>
              <a:tr h="21037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Вельский психоневрологический интернат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7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Виноградовский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психоневрологический  интернат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7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Маймаксанский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психоневрологический интернат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7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Октябрьский психоневрологический интернат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7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Сийский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психоневрологический интернат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7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Трепузовский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психоневрологический интернат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7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Туровецкий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психоневрологический интернат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7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Ширшинский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психоневрологический интернат 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78">
                <a:tc>
                  <a:txBody>
                    <a:bodyPr/>
                    <a:lstStyle>
                      <a:lvl1pPr marL="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22860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учреждений - итого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288" y="4724400"/>
          <a:ext cx="5689600" cy="1822704"/>
        </p:xfrm>
        <a:graphic>
          <a:graphicData uri="http://schemas.openxmlformats.org/drawingml/2006/table">
            <a:tbl>
              <a:tblPr/>
              <a:tblGrid>
                <a:gridCol w="4608512"/>
                <a:gridCol w="1081088"/>
              </a:tblGrid>
              <a:tr h="350471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Организации социального обслуживания,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оказывающие услуги лицам пенсионного возраста и инвалидам (ДИПИ)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Получатели услуг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</a:tr>
              <a:tr h="21028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Емецкий дом-интернат для престарелых и инвалидов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28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Каргопольский дом-интернат для престарелых и инвалидов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28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Мезенский дом-интернат для престарелых и инвалидов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28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Няндомский дом-интернат для престарелых и инвалидов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28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Онежский дом-интернат для престарелых и инвалидов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28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Северодвинский дом-интернат для престарелых и инвалидов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283">
                <a:tc>
                  <a:txBody>
                    <a:bodyPr/>
                    <a:lstStyle>
                      <a:lvl1pPr marL="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22860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учреждений - итого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54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3151188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720725"/>
          </a:xfrm>
        </p:spPr>
        <p:txBody>
          <a:bodyPr/>
          <a:lstStyle/>
          <a:p>
            <a:pPr>
              <a:defRPr/>
            </a:pPr>
            <a:r>
              <a:rPr lang="ru-RU" altLang="ru-RU" sz="3600" b="1" dirty="0" smtClean="0">
                <a:latin typeface="+mn-lt"/>
              </a:rPr>
              <a:t>География оценки в 2016 году:</a:t>
            </a:r>
            <a:endParaRPr lang="ru-RU" altLang="ru-RU" b="1" dirty="0" smtClean="0">
              <a:latin typeface="+mn-lt"/>
            </a:endParaRPr>
          </a:p>
        </p:txBody>
      </p:sp>
      <p:sp>
        <p:nvSpPr>
          <p:cNvPr id="10138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D41254F-239E-4BF6-9B7F-683B2F64ED12}" type="slidenum">
              <a:rPr lang="ru-RU" altLang="ru-RU" smtClean="0">
                <a:solidFill>
                  <a:srgbClr val="FFFFFF"/>
                </a:solidFill>
                <a:latin typeface="Georgia" pitchFamily="18" charset="0"/>
              </a:rPr>
              <a:pPr/>
              <a:t>17</a:t>
            </a:fld>
            <a:endParaRPr lang="ru-RU" altLang="ru-RU" smtClean="0">
              <a:solidFill>
                <a:srgbClr val="FFFFFF"/>
              </a:solidFill>
              <a:latin typeface="Georg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43213" y="2028825"/>
          <a:ext cx="6170612" cy="1654174"/>
        </p:xfrm>
        <a:graphic>
          <a:graphicData uri="http://schemas.openxmlformats.org/drawingml/2006/table">
            <a:tbl>
              <a:tblPr/>
              <a:tblGrid>
                <a:gridCol w="5257800"/>
                <a:gridCol w="912812"/>
              </a:tblGrid>
              <a:tr h="39215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Организации социального обслуживания,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оказывающие услуги совершеннолетним гражданам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Получатели услуг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</a:tr>
              <a:tr h="210336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 помощи совершеннолетним гражданам с ментальными особенностями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36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Социальный приют для лиц без определенного места жительства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36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 помощи «Право на жизнь»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36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служба «Участие»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36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Пинежский специальный дом-интернат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36">
                <a:tc>
                  <a:txBody>
                    <a:bodyPr/>
                    <a:lstStyle>
                      <a:lvl1pPr marL="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22860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учреждений - итого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8313" y="3860800"/>
          <a:ext cx="5543550" cy="2874961"/>
        </p:xfrm>
        <a:graphic>
          <a:graphicData uri="http://schemas.openxmlformats.org/drawingml/2006/table">
            <a:tbl>
              <a:tblPr/>
              <a:tblGrid>
                <a:gridCol w="4464050"/>
                <a:gridCol w="1079500"/>
              </a:tblGrid>
              <a:tr h="35060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Организации социального обслуживания,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оказывающие услуги детям и семьям с детьми  (СРЦН)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Получатели услуг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</a:tr>
              <a:tr h="2103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Архангельский СРЦ для несовершеннолетних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Архангельский центр социальной помощи семье и детям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Вельский центр социальной помощи семье и детям «Скворушка»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Каргопольский СРЦ для несовершеннолетних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Коношский СРЦ для несовершеннолетних «Теремок»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Котласский СРЦ несовершеннолетних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Плесецкий СРЦ для несовершеннолетних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Приводинский СРЦ для несовершеннолетних «Улитка»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Приморский СРЦ для несовершеннолетних «Радуга»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Северодвинский СРЦ для несовершеннолетних «Солнышко»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Устьянский  СРЦ для несовершеннолетних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63">
                <a:tc>
                  <a:txBody>
                    <a:bodyPr/>
                    <a:lstStyle>
                      <a:lvl1pPr marL="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22860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11 учреждений -итого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017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Этапы проведения независимой оценки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11960" y="2952239"/>
            <a:ext cx="4680520" cy="2736304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представители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Министерства экономического развития Российской Федерации, 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организаторы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независимой оценки качества услуг из республики Коми, Санкт-Петербурга, Мурманской и Вологодской областей, муниципалитетов Архангельской области, 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представители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профильных министерств Архангельской области социального профиля, 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члены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общественных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      советов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учреждений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       и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организаций. </a:t>
            </a:r>
          </a:p>
        </p:txBody>
      </p:sp>
      <p:pic>
        <p:nvPicPr>
          <p:cNvPr id="8197" name="Picture 5" descr="https://narfu.ru/upload/iblock/2b8/img_60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7" y="2132855"/>
            <a:ext cx="2639107" cy="175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В САФУ начала работу конференция, посвященная независимой системе оценки качества оказания услуг населению в социальной сфер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35033"/>
            <a:ext cx="4070269" cy="271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386" y="5013176"/>
            <a:ext cx="2602102" cy="17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13931" y="1628800"/>
            <a:ext cx="5034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000" b="1" dirty="0">
                <a:solidFill>
                  <a:srgbClr val="073E87">
                    <a:lumMod val="75000"/>
                  </a:srgbClr>
                </a:solidFill>
              </a:rPr>
              <a:t>В работе Межрегиональной конференции «Независимая система оценки качества оказания услуг населению в социальной сфере» </a:t>
            </a:r>
            <a:r>
              <a:rPr lang="ru-RU" sz="2000" b="1" dirty="0" smtClean="0">
                <a:solidFill>
                  <a:srgbClr val="073E87">
                    <a:lumMod val="75000"/>
                  </a:srgbClr>
                </a:solidFill>
              </a:rPr>
              <a:t>(2016)  </a:t>
            </a:r>
            <a:r>
              <a:rPr lang="ru-RU" sz="2000" b="1" dirty="0">
                <a:solidFill>
                  <a:srgbClr val="073E87">
                    <a:lumMod val="75000"/>
                  </a:srgbClr>
                </a:solidFill>
              </a:rPr>
              <a:t>принимали участие: </a:t>
            </a:r>
            <a:endParaRPr lang="en-US" sz="2000" b="1" dirty="0">
              <a:solidFill>
                <a:srgbClr val="073E87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80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252728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Межрегиональная конференция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800" b="1" dirty="0"/>
              <a:t>«Независимая система оценки качества оказания услуг населению в социальной </a:t>
            </a:r>
            <a:r>
              <a:rPr lang="ru-RU" sz="2800" b="1" dirty="0" smtClean="0"/>
              <a:t>сфере»</a:t>
            </a:r>
            <a:r>
              <a:rPr lang="ru-RU" sz="2800" dirty="0" smtClean="0"/>
              <a:t> </a:t>
            </a:r>
            <a:r>
              <a:rPr lang="ru-RU" sz="2000" dirty="0" smtClean="0"/>
              <a:t>           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132" name="Picture 12" descr="http://newsroom.su/wp-content/uploads/2015/01/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73" y="1515852"/>
            <a:ext cx="8712968" cy="530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364088" y="2780928"/>
            <a:ext cx="6480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012160" y="5669632"/>
            <a:ext cx="11605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208040" y="4667597"/>
            <a:ext cx="8088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139952" y="4509120"/>
            <a:ext cx="14401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627784" y="3501008"/>
            <a:ext cx="11605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907704" y="5438095"/>
            <a:ext cx="10454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Москва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919366" y="5776649"/>
            <a:ext cx="103381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688094" y="6435367"/>
            <a:ext cx="41545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150 участников конференции</a:t>
            </a:r>
            <a:endParaRPr lang="ru-RU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271" y="5438095"/>
            <a:ext cx="1423392" cy="98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04629"/>
            <a:ext cx="1389583" cy="960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0" y="1623551"/>
            <a:ext cx="1506934" cy="1041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38095"/>
            <a:ext cx="1480488" cy="102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7180287" y="6242264"/>
            <a:ext cx="2011896" cy="487111"/>
            <a:chOff x="793086" y="1550712"/>
            <a:chExt cx="2248707" cy="83427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93086" y="1550712"/>
              <a:ext cx="2248707" cy="83427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793086" y="1550712"/>
              <a:ext cx="2248707" cy="8342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/>
                </a:rPr>
                <a:t>Образование</a:t>
              </a:r>
              <a:endParaRPr lang="ru-RU" sz="1400" kern="12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7172672" y="2572360"/>
            <a:ext cx="2088232" cy="417135"/>
            <a:chOff x="3266758" y="1550712"/>
            <a:chExt cx="3789027" cy="83427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3266758" y="1550712"/>
              <a:ext cx="3789027" cy="83427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3266758" y="1550712"/>
              <a:ext cx="3789027" cy="8342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/>
                </a:rPr>
                <a:t>Здравоохранение</a:t>
              </a:r>
              <a:endParaRPr lang="ru-RU" sz="1400" kern="12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-60582" y="6218287"/>
            <a:ext cx="2309289" cy="894809"/>
            <a:chOff x="662108" y="4159212"/>
            <a:chExt cx="2309289" cy="894809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722690" y="4159212"/>
              <a:ext cx="2248707" cy="83427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Прямоугольник 28"/>
            <p:cNvSpPr/>
            <p:nvPr/>
          </p:nvSpPr>
          <p:spPr>
            <a:xfrm>
              <a:off x="662108" y="4219751"/>
              <a:ext cx="2248707" cy="8342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/>
                </a:rPr>
                <a:t>Культура </a:t>
              </a:r>
              <a:endParaRPr lang="ru-RU" sz="1400" kern="12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-232780" y="2581010"/>
            <a:ext cx="3176486" cy="389170"/>
            <a:chOff x="2626231" y="4159212"/>
            <a:chExt cx="4499950" cy="898788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3196363" y="4159212"/>
              <a:ext cx="3929818" cy="83427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Прямоугольник 32"/>
            <p:cNvSpPr/>
            <p:nvPr/>
          </p:nvSpPr>
          <p:spPr>
            <a:xfrm>
              <a:off x="2626231" y="4223730"/>
              <a:ext cx="3929817" cy="8342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/>
                </a:rPr>
                <a:t>Социальная сфера</a:t>
              </a:r>
              <a:endParaRPr lang="ru-RU" sz="1400" kern="12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401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2675467"/>
            <a:ext cx="6048672" cy="34506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200" b="1" dirty="0">
                <a:latin typeface="Calibri" panose="020F0502020204030204" pitchFamily="34" charset="0"/>
                <a:ea typeface="Calibri"/>
              </a:rPr>
              <a:t>Приветствие участников </a:t>
            </a:r>
            <a:r>
              <a:rPr lang="ru-RU" sz="3200" b="1" dirty="0" smtClean="0">
                <a:latin typeface="Calibri" panose="020F0502020204030204" pitchFamily="34" charset="0"/>
                <a:ea typeface="Calibri"/>
              </a:rPr>
              <a:t>семинара</a:t>
            </a:r>
          </a:p>
          <a:p>
            <a:endParaRPr lang="ru-RU" dirty="0" smtClean="0">
              <a:latin typeface="Calibri" panose="020F0502020204030204" pitchFamily="34" charset="0"/>
              <a:ea typeface="Calibri"/>
            </a:endParaRPr>
          </a:p>
          <a:p>
            <a:pPr marL="0" indent="0">
              <a:buNone/>
            </a:pPr>
            <a:r>
              <a:rPr lang="ru-RU" dirty="0" smtClean="0">
                <a:latin typeface="Calibri" panose="020F0502020204030204" pitchFamily="34" charset="0"/>
                <a:ea typeface="Calibri"/>
              </a:rPr>
              <a:t>Заместитель министра </a:t>
            </a:r>
            <a:r>
              <a:rPr lang="ru-RU" dirty="0">
                <a:latin typeface="Calibri" panose="020F0502020204030204" pitchFamily="34" charset="0"/>
                <a:ea typeface="Calibri"/>
              </a:rPr>
              <a:t>труда, занятости и социального развития Архангельской </a:t>
            </a:r>
            <a:r>
              <a:rPr lang="ru-RU" dirty="0" smtClean="0">
                <a:latin typeface="Calibri" panose="020F0502020204030204" pitchFamily="34" charset="0"/>
                <a:ea typeface="Calibri"/>
              </a:rPr>
              <a:t>области</a:t>
            </a:r>
          </a:p>
          <a:p>
            <a:pPr marL="0" indent="0">
              <a:buNone/>
            </a:pPr>
            <a:r>
              <a:rPr lang="ru-RU" sz="3600" b="1" dirty="0" smtClean="0">
                <a:latin typeface="Calibri" panose="020F0502020204030204" pitchFamily="34" charset="0"/>
              </a:rPr>
              <a:t>Михаил Николаевич</a:t>
            </a:r>
          </a:p>
          <a:p>
            <a:pPr marL="0" indent="0">
              <a:buNone/>
            </a:pPr>
            <a:r>
              <a:rPr lang="ru-RU" sz="4300" b="1" dirty="0" smtClean="0">
                <a:latin typeface="Calibri" panose="020F0502020204030204" pitchFamily="34" charset="0"/>
              </a:rPr>
              <a:t>Кузьменко</a:t>
            </a:r>
            <a:endParaRPr lang="ru-RU" sz="4300" b="1" dirty="0">
              <a:latin typeface="Calibri" panose="020F050202020403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65248" y="260648"/>
            <a:ext cx="8229600" cy="1612768"/>
          </a:xfrm>
        </p:spPr>
        <p:txBody>
          <a:bodyPr>
            <a:noAutofit/>
          </a:bodyPr>
          <a:lstStyle/>
          <a:p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СЕМИНАР</a:t>
            </a:r>
            <a:br>
              <a:rPr lang="ru-RU" sz="2000" b="1" dirty="0"/>
            </a:br>
            <a:r>
              <a:rPr lang="ru-RU" sz="2000" b="1" dirty="0"/>
              <a:t>по организации и проведению  независимой оценки условий предоставления социальных услуг в учреждениях социального обслуживания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800" dirty="0" smtClean="0"/>
              <a:t> </a:t>
            </a:r>
            <a:r>
              <a:rPr lang="ru-RU" sz="2000" dirty="0" smtClean="0"/>
              <a:t>           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27146"/>
            <a:ext cx="2710680" cy="282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097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Этапы проведения независимой </a:t>
            </a:r>
            <a:r>
              <a:rPr lang="ru-RU" dirty="0" smtClean="0"/>
              <a:t>оценки -2017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17476" y="2287334"/>
            <a:ext cx="8496944" cy="3849295"/>
          </a:xfrm>
        </p:spPr>
        <p:txBody>
          <a:bodyPr>
            <a:normAutofit fontScale="62500" lnSpcReduction="20000"/>
          </a:bodyPr>
          <a:lstStyle/>
          <a:p>
            <a:pPr marL="0" indent="0" eaLnBrk="0" fontAlgn="base" hangingPunct="0">
              <a:spcAft>
                <a:spcPct val="0"/>
              </a:spcAft>
              <a:buClrTx/>
              <a:buSzTx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Calibri"/>
              </a:rPr>
              <a:t>2017</a:t>
            </a:r>
            <a:endParaRPr lang="ru-RU" sz="3200" b="1" dirty="0" smtClean="0">
              <a:solidFill>
                <a:srgbClr val="C00000"/>
              </a:solidFill>
              <a:latin typeface="Calibri"/>
            </a:endParaRPr>
          </a:p>
          <a:p>
            <a:pPr eaLnBrk="0" fontAlgn="base" hangingPunct="0">
              <a:spcAft>
                <a:spcPct val="0"/>
              </a:spcAft>
              <a:buClrTx/>
              <a:buSzTx/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Создание Совета по независимой оценке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при Общественном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совете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при министерстве труда, занятости и социального развития Архангельской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области – 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март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 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eaLnBrk="0" fontAlgn="base" hangingPunct="0">
              <a:spcAft>
                <a:spcPct val="0"/>
              </a:spcAft>
              <a:buClrTx/>
              <a:buSzTx/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Проведение оценки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в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10 организациях (в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3-х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– повторно) – 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июнь</a:t>
            </a:r>
          </a:p>
          <a:p>
            <a:pPr lvl="1" eaLnBrk="0" fontAlgn="base" hangingPunct="0">
              <a:spcAft>
                <a:spcPct val="0"/>
              </a:spcAft>
              <a:buClrTx/>
              <a:buSzTx/>
              <a:defRPr/>
            </a:pPr>
            <a:r>
              <a:rPr lang="ru-RU" sz="2100" b="1" dirty="0">
                <a:solidFill>
                  <a:srgbClr val="073E87">
                    <a:lumMod val="75000"/>
                  </a:srgbClr>
                </a:solidFill>
                <a:latin typeface="Calibri"/>
              </a:rPr>
              <a:t>7 негосударственных организаций, оказывающих социальные </a:t>
            </a:r>
            <a:r>
              <a:rPr lang="ru-RU" sz="2100" b="1" dirty="0" smtClean="0">
                <a:solidFill>
                  <a:srgbClr val="073E87">
                    <a:lumMod val="75000"/>
                  </a:srgbClr>
                </a:solidFill>
                <a:latin typeface="Calibri"/>
              </a:rPr>
              <a:t>услуги в </a:t>
            </a:r>
            <a:r>
              <a:rPr lang="ru-RU" sz="2100" b="1" dirty="0">
                <a:solidFill>
                  <a:srgbClr val="073E87">
                    <a:lumMod val="75000"/>
                  </a:srgbClr>
                </a:solidFill>
                <a:latin typeface="Calibri"/>
              </a:rPr>
              <a:t>сфере социального </a:t>
            </a:r>
            <a:r>
              <a:rPr lang="ru-RU" sz="2100" b="1" dirty="0" smtClean="0">
                <a:solidFill>
                  <a:srgbClr val="073E87">
                    <a:lumMod val="75000"/>
                  </a:srgbClr>
                </a:solidFill>
                <a:latin typeface="Calibri"/>
              </a:rPr>
              <a:t>обслуживания: </a:t>
            </a:r>
          </a:p>
          <a:p>
            <a:pPr marL="301943" lvl="1" indent="0" eaLnBrk="0" fontAlgn="base" hangingPunct="0">
              <a:spcAft>
                <a:spcPct val="0"/>
              </a:spcAft>
              <a:buClrTx/>
              <a:buSzTx/>
              <a:buNone/>
              <a:defRPr/>
            </a:pPr>
            <a:r>
              <a:rPr lang="ru-RU" sz="2100" b="1" dirty="0" smtClean="0">
                <a:solidFill>
                  <a:srgbClr val="073E87">
                    <a:lumMod val="75000"/>
                  </a:srgbClr>
                </a:solidFill>
                <a:latin typeface="Calibri"/>
              </a:rPr>
              <a:t>               4 </a:t>
            </a:r>
            <a:r>
              <a:rPr lang="ru-RU" sz="2100" b="1" dirty="0">
                <a:solidFill>
                  <a:srgbClr val="073E87">
                    <a:lumMod val="75000"/>
                  </a:srgbClr>
                </a:solidFill>
                <a:latin typeface="Calibri"/>
              </a:rPr>
              <a:t>некоммерческие организации,</a:t>
            </a:r>
          </a:p>
          <a:p>
            <a:pPr marL="868680" lvl="3" indent="0" eaLnBrk="0" fontAlgn="base" hangingPunct="0">
              <a:spcAft>
                <a:spcPct val="0"/>
              </a:spcAft>
              <a:buClrTx/>
              <a:buSzTx/>
              <a:buNone/>
              <a:defRPr/>
            </a:pPr>
            <a:r>
              <a:rPr lang="ru-RU" sz="2100" b="1" dirty="0">
                <a:solidFill>
                  <a:srgbClr val="073E87">
                    <a:lumMod val="75000"/>
                  </a:srgbClr>
                </a:solidFill>
                <a:latin typeface="Calibri"/>
              </a:rPr>
              <a:t>1 общество с ограниченной ответственностью, </a:t>
            </a:r>
          </a:p>
          <a:p>
            <a:pPr marL="868680" lvl="3" indent="0" eaLnBrk="0" fontAlgn="base" hangingPunct="0">
              <a:spcAft>
                <a:spcPct val="0"/>
              </a:spcAft>
              <a:buClrTx/>
              <a:buSzTx/>
              <a:buNone/>
              <a:defRPr/>
            </a:pPr>
            <a:r>
              <a:rPr lang="ru-RU" sz="2100" b="1" dirty="0">
                <a:solidFill>
                  <a:srgbClr val="073E87">
                    <a:lumMod val="75000"/>
                  </a:srgbClr>
                </a:solidFill>
                <a:latin typeface="Calibri"/>
              </a:rPr>
              <a:t>2 индивидуальных предпринимателя,</a:t>
            </a:r>
          </a:p>
          <a:p>
            <a:pPr lvl="1" eaLnBrk="0" fontAlgn="base" hangingPunct="0">
              <a:spcAft>
                <a:spcPct val="0"/>
              </a:spcAft>
              <a:buClrTx/>
              <a:buSzTx/>
              <a:defRPr/>
            </a:pPr>
            <a:r>
              <a:rPr lang="ru-RU" sz="2100" b="1" dirty="0">
                <a:solidFill>
                  <a:srgbClr val="073E87">
                    <a:lumMod val="75000"/>
                  </a:srgbClr>
                </a:solidFill>
                <a:latin typeface="Calibri"/>
              </a:rPr>
              <a:t>3 государственных организаций, оказывающих социальные </a:t>
            </a:r>
            <a:r>
              <a:rPr lang="ru-RU" sz="2100" b="1" dirty="0" smtClean="0">
                <a:solidFill>
                  <a:srgbClr val="073E87">
                    <a:lumMod val="75000"/>
                  </a:srgbClr>
                </a:solidFill>
                <a:latin typeface="Calibri"/>
              </a:rPr>
              <a:t>услуги в </a:t>
            </a:r>
            <a:r>
              <a:rPr lang="ru-RU" sz="2100" b="1" dirty="0">
                <a:solidFill>
                  <a:srgbClr val="073E87">
                    <a:lumMod val="75000"/>
                  </a:srgbClr>
                </a:solidFill>
                <a:latin typeface="Calibri"/>
              </a:rPr>
              <a:t>сфере социального </a:t>
            </a:r>
            <a:r>
              <a:rPr lang="ru-RU" sz="2100" b="1" dirty="0" smtClean="0">
                <a:solidFill>
                  <a:srgbClr val="073E87">
                    <a:lumMod val="75000"/>
                  </a:srgbClr>
                </a:solidFill>
                <a:latin typeface="Calibri"/>
              </a:rPr>
              <a:t>обслуживания: </a:t>
            </a:r>
            <a:endParaRPr lang="ru-RU" sz="2100" b="1" dirty="0">
              <a:solidFill>
                <a:srgbClr val="073E87">
                  <a:lumMod val="75000"/>
                </a:srgbClr>
              </a:solidFill>
              <a:latin typeface="Calibri"/>
            </a:endParaRPr>
          </a:p>
          <a:p>
            <a:pPr marL="868680" lvl="3" indent="0" eaLnBrk="0" fontAlgn="base" hangingPunct="0">
              <a:spcAft>
                <a:spcPct val="0"/>
              </a:spcAft>
              <a:buClrTx/>
              <a:buSzTx/>
              <a:buNone/>
              <a:defRPr/>
            </a:pPr>
            <a:r>
              <a:rPr lang="ru-RU" sz="2100" b="1" dirty="0">
                <a:solidFill>
                  <a:srgbClr val="073E87">
                    <a:lumMod val="75000"/>
                  </a:srgbClr>
                </a:solidFill>
                <a:latin typeface="Calibri"/>
              </a:rPr>
              <a:t>1 реабилитационный центр для детей</a:t>
            </a:r>
          </a:p>
          <a:p>
            <a:pPr marL="868680" lvl="3" indent="0" eaLnBrk="0" fontAlgn="base" hangingPunct="0">
              <a:spcAft>
                <a:spcPct val="0"/>
              </a:spcAft>
              <a:buClrTx/>
              <a:buSzTx/>
              <a:buNone/>
              <a:defRPr/>
            </a:pPr>
            <a:r>
              <a:rPr lang="ru-RU" sz="2100" b="1" dirty="0">
                <a:solidFill>
                  <a:srgbClr val="073E87">
                    <a:lumMod val="75000"/>
                  </a:srgbClr>
                </a:solidFill>
                <a:latin typeface="Calibri"/>
              </a:rPr>
              <a:t>2 комплексных центра социального обслуживания населения, включенных в оценку повторно из-за низких показателей в рейтинге</a:t>
            </a:r>
          </a:p>
          <a:p>
            <a:pPr marL="0" lvl="0" indent="0" eaLnBrk="0" fontAlgn="base" hangingPunct="0">
              <a:spcAft>
                <a:spcPct val="0"/>
              </a:spcAft>
              <a:buClrTx/>
              <a:buSzTx/>
              <a:buNone/>
              <a:defRPr/>
            </a:pPr>
            <a:endParaRPr lang="ru-RU" sz="1400" b="1" dirty="0">
              <a:solidFill>
                <a:srgbClr val="073E87">
                  <a:lumMod val="75000"/>
                </a:srgbClr>
              </a:solidFill>
              <a:latin typeface="Calibri"/>
            </a:endParaRPr>
          </a:p>
          <a:p>
            <a:pPr eaLnBrk="0" fontAlgn="base" hangingPunct="0">
              <a:spcAft>
                <a:spcPct val="0"/>
              </a:spcAft>
              <a:buClrTx/>
              <a:buSzTx/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Размещение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на </a:t>
            </a:r>
            <a:r>
              <a:rPr lang="ru-RU" sz="3200" b="1" dirty="0">
                <a:solidFill>
                  <a:srgbClr val="C00000"/>
                </a:solidFill>
                <a:latin typeface="Calibri"/>
                <a:hlinkClick r:id="rId3"/>
              </a:rPr>
              <a:t>www.bus.gov.ru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  статистических материалов о результатах независимой оценки качества оказания услуг – 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сентябрь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 </a:t>
            </a:r>
          </a:p>
          <a:p>
            <a:pPr eaLnBrk="0" fontAlgn="base" hangingPunct="0">
              <a:spcAft>
                <a:spcPct val="0"/>
              </a:spcAft>
              <a:buClrTx/>
              <a:buSzTx/>
              <a:defRPr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eaLnBrk="0" fontAlgn="base" hangingPunct="0">
              <a:spcAft>
                <a:spcPct val="0"/>
              </a:spcAft>
              <a:buClrTx/>
              <a:buSzTx/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eaLnBrk="0" fontAlgn="base" hangingPunct="0">
              <a:spcAft>
                <a:spcPct val="0"/>
              </a:spcAft>
              <a:buClrTx/>
              <a:buSzTx/>
              <a:defRPr/>
            </a:pPr>
            <a:endParaRPr lang="en-US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5468" y="1628825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Формирование системы независимой оценки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качества предоставления услуг </a:t>
            </a:r>
            <a:r>
              <a:rPr lang="ru-RU" b="1" dirty="0">
                <a:solidFill>
                  <a:srgbClr val="C00000"/>
                </a:solidFill>
              </a:rPr>
              <a:t>в социальной сфере в </a:t>
            </a:r>
            <a:r>
              <a:rPr lang="ru-RU" b="1" dirty="0" smtClean="0">
                <a:solidFill>
                  <a:srgbClr val="C00000"/>
                </a:solidFill>
              </a:rPr>
              <a:t>Архангельской области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6136630"/>
            <a:ext cx="84467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Организация-оператор – РОО «Центр социальных измерений «ФОКУС»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6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Этапы проведения независимой </a:t>
            </a:r>
            <a:r>
              <a:rPr lang="ru-RU" dirty="0" smtClean="0"/>
              <a:t>оценки -2017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17476" y="2287334"/>
            <a:ext cx="8496944" cy="3849295"/>
          </a:xfrm>
        </p:spPr>
        <p:txBody>
          <a:bodyPr>
            <a:normAutofit fontScale="62500" lnSpcReduction="20000"/>
          </a:bodyPr>
          <a:lstStyle/>
          <a:p>
            <a:pPr marL="0" indent="0" eaLnBrk="0" fontAlgn="base" hangingPunct="0">
              <a:spcAft>
                <a:spcPct val="0"/>
              </a:spcAft>
              <a:buClrTx/>
              <a:buSzTx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alibri"/>
              </a:rPr>
              <a:t>2017</a:t>
            </a:r>
            <a:endParaRPr lang="ru-RU" sz="2000" b="1" dirty="0" smtClean="0">
              <a:solidFill>
                <a:srgbClr val="C00000"/>
              </a:solidFill>
              <a:latin typeface="Calibri"/>
            </a:endParaRPr>
          </a:p>
          <a:p>
            <a:pPr eaLnBrk="0" fontAlgn="base" hangingPunct="0">
              <a:spcAft>
                <a:spcPct val="0"/>
              </a:spcAft>
              <a:buClrTx/>
              <a:buSzTx/>
              <a:defRPr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Создание Совета по независимой оценке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при Общественном 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совете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при министерстве труда, занятости и социального развития Архангельской 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области – </a:t>
            </a:r>
            <a:r>
              <a:rPr lang="ru-RU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март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 </a:t>
            </a:r>
            <a:endParaRPr lang="ru-RU" sz="2600" b="1" dirty="0" smtClean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eaLnBrk="0" fontAlgn="base" hangingPunct="0">
              <a:spcAft>
                <a:spcPct val="0"/>
              </a:spcAft>
              <a:buClrTx/>
              <a:buSzTx/>
              <a:defRPr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Проведение оценки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в 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10 организациях (в 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3-х 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– повторно) – </a:t>
            </a:r>
            <a:r>
              <a:rPr lang="ru-RU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июнь</a:t>
            </a:r>
          </a:p>
          <a:p>
            <a:pPr lvl="1" eaLnBrk="0" fontAlgn="base" hangingPunct="0">
              <a:spcAft>
                <a:spcPct val="0"/>
              </a:spcAft>
              <a:buClrTx/>
              <a:buSzTx/>
              <a:defRPr/>
            </a:pPr>
            <a:r>
              <a:rPr lang="ru-RU" sz="2100" b="1" dirty="0">
                <a:solidFill>
                  <a:srgbClr val="073E87">
                    <a:lumMod val="75000"/>
                  </a:srgbClr>
                </a:solidFill>
                <a:latin typeface="Calibri"/>
              </a:rPr>
              <a:t>7 негосударственных организаций, оказывающих социальные </a:t>
            </a:r>
            <a:r>
              <a:rPr lang="ru-RU" sz="2100" b="1" dirty="0" smtClean="0">
                <a:solidFill>
                  <a:srgbClr val="073E87">
                    <a:lumMod val="75000"/>
                  </a:srgbClr>
                </a:solidFill>
                <a:latin typeface="Calibri"/>
              </a:rPr>
              <a:t>услуги в </a:t>
            </a:r>
            <a:r>
              <a:rPr lang="ru-RU" sz="2100" b="1" dirty="0">
                <a:solidFill>
                  <a:srgbClr val="073E87">
                    <a:lumMod val="75000"/>
                  </a:srgbClr>
                </a:solidFill>
                <a:latin typeface="Calibri"/>
              </a:rPr>
              <a:t>сфере социального </a:t>
            </a:r>
            <a:r>
              <a:rPr lang="ru-RU" sz="2100" b="1" dirty="0" smtClean="0">
                <a:solidFill>
                  <a:srgbClr val="073E87">
                    <a:lumMod val="75000"/>
                  </a:srgbClr>
                </a:solidFill>
                <a:latin typeface="Calibri"/>
              </a:rPr>
              <a:t>обслуживания: </a:t>
            </a:r>
          </a:p>
          <a:p>
            <a:pPr marL="301943" lvl="1" indent="0" eaLnBrk="0" fontAlgn="base" hangingPunct="0">
              <a:spcAft>
                <a:spcPct val="0"/>
              </a:spcAft>
              <a:buClrTx/>
              <a:buSzTx/>
              <a:buNone/>
              <a:defRPr/>
            </a:pPr>
            <a:r>
              <a:rPr lang="ru-RU" sz="2100" b="1" dirty="0" smtClean="0">
                <a:solidFill>
                  <a:srgbClr val="073E87">
                    <a:lumMod val="75000"/>
                  </a:srgbClr>
                </a:solidFill>
                <a:latin typeface="Calibri"/>
              </a:rPr>
              <a:t>               4 </a:t>
            </a:r>
            <a:r>
              <a:rPr lang="ru-RU" sz="2100" b="1" dirty="0">
                <a:solidFill>
                  <a:srgbClr val="073E87">
                    <a:lumMod val="75000"/>
                  </a:srgbClr>
                </a:solidFill>
                <a:latin typeface="Calibri"/>
              </a:rPr>
              <a:t>некоммерческие организации,</a:t>
            </a:r>
          </a:p>
          <a:p>
            <a:pPr marL="868680" lvl="3" indent="0" eaLnBrk="0" fontAlgn="base" hangingPunct="0">
              <a:spcAft>
                <a:spcPct val="0"/>
              </a:spcAft>
              <a:buClrTx/>
              <a:buSzTx/>
              <a:buNone/>
              <a:defRPr/>
            </a:pPr>
            <a:r>
              <a:rPr lang="ru-RU" sz="2100" b="1" dirty="0">
                <a:solidFill>
                  <a:srgbClr val="073E87">
                    <a:lumMod val="75000"/>
                  </a:srgbClr>
                </a:solidFill>
                <a:latin typeface="Calibri"/>
              </a:rPr>
              <a:t>1 общество с ограниченной ответственностью, </a:t>
            </a:r>
          </a:p>
          <a:p>
            <a:pPr marL="868680" lvl="3" indent="0" eaLnBrk="0" fontAlgn="base" hangingPunct="0">
              <a:spcAft>
                <a:spcPct val="0"/>
              </a:spcAft>
              <a:buClrTx/>
              <a:buSzTx/>
              <a:buNone/>
              <a:defRPr/>
            </a:pPr>
            <a:r>
              <a:rPr lang="ru-RU" sz="2100" b="1" dirty="0">
                <a:solidFill>
                  <a:srgbClr val="073E87">
                    <a:lumMod val="75000"/>
                  </a:srgbClr>
                </a:solidFill>
                <a:latin typeface="Calibri"/>
              </a:rPr>
              <a:t>2 индивидуальных предпринимателя,</a:t>
            </a:r>
          </a:p>
          <a:p>
            <a:pPr lvl="1" eaLnBrk="0" fontAlgn="base" hangingPunct="0">
              <a:spcAft>
                <a:spcPct val="0"/>
              </a:spcAft>
              <a:buClrTx/>
              <a:buSzTx/>
              <a:defRPr/>
            </a:pPr>
            <a:r>
              <a:rPr lang="ru-RU" sz="2100" b="1" dirty="0">
                <a:solidFill>
                  <a:srgbClr val="073E87">
                    <a:lumMod val="75000"/>
                  </a:srgbClr>
                </a:solidFill>
                <a:latin typeface="Calibri"/>
              </a:rPr>
              <a:t>3 государственных организаций, оказывающих социальные </a:t>
            </a:r>
            <a:r>
              <a:rPr lang="ru-RU" sz="2100" b="1" dirty="0" smtClean="0">
                <a:solidFill>
                  <a:srgbClr val="073E87">
                    <a:lumMod val="75000"/>
                  </a:srgbClr>
                </a:solidFill>
                <a:latin typeface="Calibri"/>
              </a:rPr>
              <a:t>услуги в </a:t>
            </a:r>
            <a:r>
              <a:rPr lang="ru-RU" sz="2100" b="1" dirty="0">
                <a:solidFill>
                  <a:srgbClr val="073E87">
                    <a:lumMod val="75000"/>
                  </a:srgbClr>
                </a:solidFill>
                <a:latin typeface="Calibri"/>
              </a:rPr>
              <a:t>сфере социального </a:t>
            </a:r>
            <a:r>
              <a:rPr lang="ru-RU" sz="2100" b="1" dirty="0" smtClean="0">
                <a:solidFill>
                  <a:srgbClr val="073E87">
                    <a:lumMod val="75000"/>
                  </a:srgbClr>
                </a:solidFill>
                <a:latin typeface="Calibri"/>
              </a:rPr>
              <a:t>обслуживания: </a:t>
            </a:r>
            <a:endParaRPr lang="ru-RU" sz="2100" b="1" dirty="0">
              <a:solidFill>
                <a:srgbClr val="073E87">
                  <a:lumMod val="75000"/>
                </a:srgbClr>
              </a:solidFill>
              <a:latin typeface="Calibri"/>
            </a:endParaRPr>
          </a:p>
          <a:p>
            <a:pPr marL="868680" lvl="3" indent="0" eaLnBrk="0" fontAlgn="base" hangingPunct="0">
              <a:spcAft>
                <a:spcPct val="0"/>
              </a:spcAft>
              <a:buClrTx/>
              <a:buSzTx/>
              <a:buNone/>
              <a:defRPr/>
            </a:pPr>
            <a:r>
              <a:rPr lang="ru-RU" sz="2100" b="1" dirty="0">
                <a:solidFill>
                  <a:srgbClr val="073E87">
                    <a:lumMod val="75000"/>
                  </a:srgbClr>
                </a:solidFill>
                <a:latin typeface="Calibri"/>
              </a:rPr>
              <a:t>1 реабилитационный центр для детей</a:t>
            </a:r>
          </a:p>
          <a:p>
            <a:pPr marL="868680" lvl="3" indent="0" eaLnBrk="0" fontAlgn="base" hangingPunct="0">
              <a:spcAft>
                <a:spcPct val="0"/>
              </a:spcAft>
              <a:buClrTx/>
              <a:buSzTx/>
              <a:buNone/>
              <a:defRPr/>
            </a:pPr>
            <a:r>
              <a:rPr lang="ru-RU" sz="2100" b="1" dirty="0">
                <a:solidFill>
                  <a:srgbClr val="073E87">
                    <a:lumMod val="75000"/>
                  </a:srgbClr>
                </a:solidFill>
                <a:latin typeface="Calibri"/>
              </a:rPr>
              <a:t>2 комплексных центра социального обслуживания населения, включенных в оценку повторно из-за низких показателей в рейтинге</a:t>
            </a:r>
          </a:p>
          <a:p>
            <a:pPr marL="0" lvl="0" indent="0" eaLnBrk="0" fontAlgn="base" hangingPunct="0">
              <a:spcAft>
                <a:spcPct val="0"/>
              </a:spcAft>
              <a:buClrTx/>
              <a:buSzTx/>
              <a:buNone/>
              <a:defRPr/>
            </a:pPr>
            <a:endParaRPr lang="ru-RU" sz="1400" b="1" dirty="0">
              <a:solidFill>
                <a:srgbClr val="073E87">
                  <a:lumMod val="75000"/>
                </a:srgbClr>
              </a:solidFill>
              <a:latin typeface="Calibri"/>
            </a:endParaRPr>
          </a:p>
          <a:p>
            <a:pPr eaLnBrk="0" fontAlgn="base" hangingPunct="0">
              <a:spcAft>
                <a:spcPct val="0"/>
              </a:spcAft>
              <a:buClrTx/>
              <a:buSzTx/>
              <a:defRPr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Семинар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по результатам НОК – </a:t>
            </a:r>
            <a:r>
              <a:rPr lang="ru-RU" sz="2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июль</a:t>
            </a:r>
          </a:p>
          <a:p>
            <a:pPr eaLnBrk="0" fontAlgn="base" hangingPunct="0">
              <a:spcAft>
                <a:spcPct val="0"/>
              </a:spcAft>
              <a:buClrTx/>
              <a:buSzTx/>
              <a:defRPr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Размещение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на </a:t>
            </a:r>
            <a:r>
              <a:rPr lang="ru-RU" sz="2600" b="1" dirty="0">
                <a:solidFill>
                  <a:srgbClr val="C00000"/>
                </a:solidFill>
                <a:latin typeface="Calibri"/>
                <a:hlinkClick r:id="rId3"/>
              </a:rPr>
              <a:t>www.bus.gov.ru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  статистических материалов о результатах независимой оценки качества оказания услуг – </a:t>
            </a:r>
            <a:r>
              <a:rPr lang="ru-RU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сентябрь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 </a:t>
            </a:r>
          </a:p>
          <a:p>
            <a:pPr eaLnBrk="0" fontAlgn="base" hangingPunct="0">
              <a:spcAft>
                <a:spcPct val="0"/>
              </a:spcAft>
              <a:buClrTx/>
              <a:buSzTx/>
              <a:defRPr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eaLnBrk="0" fontAlgn="base" hangingPunct="0">
              <a:spcAft>
                <a:spcPct val="0"/>
              </a:spcAft>
              <a:buClrTx/>
              <a:buSzTx/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eaLnBrk="0" fontAlgn="base" hangingPunct="0">
              <a:spcAft>
                <a:spcPct val="0"/>
              </a:spcAft>
              <a:buClrTx/>
              <a:buSzTx/>
              <a:defRPr/>
            </a:pPr>
            <a:endParaRPr lang="en-US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5468" y="1628825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Формирование системы независимой оценки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качества предоставления услуг </a:t>
            </a:r>
            <a:r>
              <a:rPr lang="ru-RU" b="1" dirty="0">
                <a:solidFill>
                  <a:srgbClr val="C00000"/>
                </a:solidFill>
              </a:rPr>
              <a:t>в социальной сфере в </a:t>
            </a:r>
            <a:r>
              <a:rPr lang="ru-RU" b="1" dirty="0" smtClean="0">
                <a:solidFill>
                  <a:srgbClr val="C00000"/>
                </a:solidFill>
              </a:rPr>
              <a:t>Архангельской области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6136630"/>
            <a:ext cx="84467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Организация-оператор – РОО «Центр социальных измерений «ФОКУС»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ru-RU" altLang="ru-RU" b="1" dirty="0"/>
              <a:t>География</a:t>
            </a:r>
            <a:r>
              <a:rPr lang="ru-RU" altLang="ru-RU" sz="5400" b="1" dirty="0"/>
              <a:t> </a:t>
            </a:r>
            <a:r>
              <a:rPr lang="ru-RU" altLang="ru-RU" b="1" dirty="0">
                <a:solidFill>
                  <a:srgbClr val="424456"/>
                </a:solidFill>
                <a:latin typeface="Georgia"/>
              </a:rPr>
              <a:t>оценки в </a:t>
            </a:r>
            <a:r>
              <a:rPr lang="ru-RU" altLang="ru-RU" b="1" dirty="0" smtClean="0">
                <a:solidFill>
                  <a:srgbClr val="424456"/>
                </a:solidFill>
                <a:latin typeface="Georgia"/>
              </a:rPr>
              <a:t>2017 </a:t>
            </a:r>
            <a:r>
              <a:rPr lang="ru-RU" altLang="ru-RU" b="1" dirty="0">
                <a:solidFill>
                  <a:srgbClr val="424456"/>
                </a:solidFill>
                <a:latin typeface="Georgia"/>
              </a:rPr>
              <a:t>году: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5738" y="1125538"/>
            <a:ext cx="5040312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prstClr val="black"/>
                </a:solidFill>
              </a:rPr>
              <a:t>В исследовании приняли участие: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prstClr val="black"/>
                </a:solidFill>
              </a:rPr>
              <a:t>16</a:t>
            </a:r>
            <a:r>
              <a:rPr lang="ru-RU" dirty="0" smtClean="0">
                <a:solidFill>
                  <a:prstClr val="black"/>
                </a:solidFill>
              </a:rPr>
              <a:t> экспертов</a:t>
            </a:r>
            <a:endParaRPr lang="ru-RU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prstClr val="black"/>
                </a:solidFill>
              </a:rPr>
              <a:t>171</a:t>
            </a:r>
            <a:r>
              <a:rPr lang="ru-RU" dirty="0" smtClean="0">
                <a:solidFill>
                  <a:prstClr val="black"/>
                </a:solidFill>
              </a:rPr>
              <a:t> получатель </a:t>
            </a:r>
            <a:r>
              <a:rPr lang="ru-RU" dirty="0">
                <a:solidFill>
                  <a:prstClr val="black"/>
                </a:solidFill>
              </a:rPr>
              <a:t>социальных услуг </a:t>
            </a:r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8" y="1916832"/>
            <a:ext cx="3563888" cy="294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281891"/>
              </p:ext>
            </p:extLst>
          </p:nvPr>
        </p:nvGraphicFramePr>
        <p:xfrm>
          <a:off x="3563888" y="2049463"/>
          <a:ext cx="5328592" cy="4344536"/>
        </p:xfrm>
        <a:graphic>
          <a:graphicData uri="http://schemas.openxmlformats.org/drawingml/2006/table">
            <a:tbl>
              <a:tblPr/>
              <a:tblGrid>
                <a:gridCol w="4402327"/>
                <a:gridCol w="926265"/>
              </a:tblGrid>
              <a:tr h="504056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Организации социального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обслуживания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Получатели услуг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</a:tr>
              <a:tr h="21037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0" dirty="0">
                          <a:effectLst/>
                          <a:latin typeface="Times New Roman"/>
                          <a:ea typeface="Calibri"/>
                        </a:rPr>
                        <a:t>АНО «Центр по работе с гражданами в сложной жизненной ситуации "Доверие"» 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7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0" dirty="0">
                          <a:effectLst/>
                          <a:latin typeface="Times New Roman"/>
                          <a:ea typeface="Calibri"/>
                        </a:rPr>
                        <a:t>Архангельское региональное отделение Общероссийской общественной организации инвалидов «Всероссийское общество глухих» 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/>
                          <a:ea typeface="Calibri"/>
                        </a:rPr>
                        <a:t>20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5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0" dirty="0">
                          <a:effectLst/>
                          <a:latin typeface="Times New Roman"/>
                          <a:ea typeface="Calibri"/>
                        </a:rPr>
                        <a:t>ИП Данильченко Ю.А</a:t>
                      </a:r>
                      <a:r>
                        <a:rPr lang="ru-RU" sz="1400" b="0" dirty="0" smtClean="0">
                          <a:effectLst/>
                          <a:latin typeface="Times New Roman"/>
                          <a:ea typeface="Calibri"/>
                        </a:rPr>
                        <a:t>.</a:t>
                      </a:r>
                      <a:r>
                        <a:rPr lang="ru-RU" sz="1400" b="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7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0" dirty="0">
                          <a:effectLst/>
                          <a:latin typeface="Times New Roman"/>
                          <a:ea typeface="Calibri"/>
                        </a:rPr>
                        <a:t>ИП </a:t>
                      </a:r>
                      <a:r>
                        <a:rPr lang="ru-RU" sz="1400" b="0" dirty="0" err="1">
                          <a:effectLst/>
                          <a:latin typeface="Times New Roman"/>
                          <a:ea typeface="Calibri"/>
                        </a:rPr>
                        <a:t>Клиндюк</a:t>
                      </a:r>
                      <a:r>
                        <a:rPr lang="ru-RU" sz="1400" b="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400" b="0" dirty="0" smtClean="0">
                          <a:effectLst/>
                          <a:latin typeface="Times New Roman"/>
                          <a:ea typeface="Calibri"/>
                        </a:rPr>
                        <a:t>А.В</a:t>
                      </a:r>
                      <a:r>
                        <a:rPr lang="ru-RU" sz="1400" b="0" dirty="0" smtClean="0">
                          <a:effectLst/>
                          <a:latin typeface="Times New Roman"/>
                          <a:ea typeface="Calibri"/>
                        </a:rPr>
                        <a:t>. Детский </a:t>
                      </a:r>
                      <a:r>
                        <a:rPr lang="ru-RU" sz="1400" b="0" dirty="0">
                          <a:effectLst/>
                          <a:latin typeface="Times New Roman"/>
                          <a:ea typeface="Calibri"/>
                        </a:rPr>
                        <a:t>центр "Другая Сторона" 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7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0" dirty="0">
                          <a:effectLst/>
                          <a:latin typeface="Times New Roman"/>
                          <a:ea typeface="Calibri"/>
                        </a:rPr>
                        <a:t>ООО "Пансионат для пожилых людей и инвалидов "Забота"»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/>
                          <a:ea typeface="Calibri"/>
                        </a:rPr>
                        <a:t>20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7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0" dirty="0">
                          <a:effectLst/>
                          <a:latin typeface="Times New Roman"/>
                          <a:ea typeface="Calibri"/>
                        </a:rPr>
                        <a:t>РООИ «Надежда» 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7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0" dirty="0">
                          <a:effectLst/>
                          <a:latin typeface="Times New Roman"/>
                          <a:ea typeface="Calibri"/>
                        </a:rPr>
                        <a:t>Северодвинская местная общественная организация-Ассоциация общественных объединений инвалидов «Поможем детям» 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/>
                          <a:ea typeface="Calibri"/>
                        </a:rPr>
                        <a:t>10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7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0" dirty="0">
                          <a:effectLst/>
                          <a:latin typeface="Times New Roman"/>
                          <a:ea typeface="Calibri"/>
                        </a:rPr>
                        <a:t>ГБУ АО «Северодвинский реабилитационный центр для детей с ограниченными возможностями «Ручеек»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/>
                          <a:ea typeface="Calibri"/>
                        </a:rPr>
                        <a:t>21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7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0" dirty="0">
                          <a:effectLst/>
                          <a:latin typeface="Times New Roman"/>
                          <a:ea typeface="Calibri"/>
                        </a:rPr>
                        <a:t>ГБУ СОН АО "</a:t>
                      </a:r>
                      <a:r>
                        <a:rPr lang="ru-RU" sz="1400" b="0" dirty="0" err="1">
                          <a:effectLst/>
                          <a:latin typeface="Times New Roman"/>
                          <a:ea typeface="Calibri"/>
                        </a:rPr>
                        <a:t>Коношский</a:t>
                      </a:r>
                      <a:r>
                        <a:rPr lang="ru-RU" sz="1400" b="0" dirty="0">
                          <a:effectLst/>
                          <a:latin typeface="Times New Roman"/>
                          <a:ea typeface="Calibri"/>
                        </a:rPr>
                        <a:t> КЦСО"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/>
                          <a:ea typeface="Calibri"/>
                        </a:rPr>
                        <a:t>20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7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0" dirty="0">
                          <a:effectLst/>
                          <a:latin typeface="Times New Roman"/>
                          <a:ea typeface="Calibri"/>
                        </a:rPr>
                        <a:t>ГБУ СОН АО "Шенкурский КЦСО"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/>
                          <a:ea typeface="Calibri"/>
                        </a:rPr>
                        <a:t>20</a:t>
                      </a:r>
                      <a:endParaRPr lang="ru-RU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7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/>
                          <a:ea typeface="Calibri"/>
                        </a:rPr>
                        <a:t>171</a:t>
                      </a:r>
                      <a:endParaRPr lang="ru-RU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Этапы проведения независимой </a:t>
            </a:r>
            <a:r>
              <a:rPr lang="ru-RU" dirty="0" smtClean="0"/>
              <a:t>оценки -2018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17476" y="2287334"/>
            <a:ext cx="8496944" cy="4670057"/>
          </a:xfrm>
        </p:spPr>
        <p:txBody>
          <a:bodyPr>
            <a:normAutofit/>
          </a:bodyPr>
          <a:lstStyle/>
          <a:p>
            <a:pPr marL="0" indent="0" eaLnBrk="0" fontAlgn="base" hangingPunct="0">
              <a:spcAft>
                <a:spcPct val="0"/>
              </a:spcAft>
              <a:buClrTx/>
              <a:buSzTx/>
              <a:buNone/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Calibri"/>
              </a:rPr>
              <a:t>2018</a:t>
            </a:r>
            <a:endParaRPr lang="ru-RU" sz="2000" b="1" dirty="0">
              <a:solidFill>
                <a:srgbClr val="C00000"/>
              </a:solidFill>
              <a:latin typeface="Calibri"/>
            </a:endParaRPr>
          </a:p>
          <a:p>
            <a:pPr eaLnBrk="0" fontAlgn="base" hangingPunct="0">
              <a:spcAft>
                <a:spcPct val="0"/>
              </a:spcAft>
              <a:buClrTx/>
              <a:buSzTx/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Семинар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III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по независимой оценке –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апрель </a:t>
            </a:r>
            <a:endParaRPr lang="ru-RU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eaLnBrk="0" fontAlgn="base" hangingPunct="0">
              <a:spcAft>
                <a:spcPct val="0"/>
              </a:spcAft>
              <a:buClrTx/>
              <a:buSzTx/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Проведение оценки в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26 организациях –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май</a:t>
            </a:r>
          </a:p>
          <a:p>
            <a:pPr lvl="4" eaLnBrk="0" fontAlgn="base" hangingPunct="0">
              <a:spcAft>
                <a:spcPct val="0"/>
              </a:spcAft>
              <a:buClrTx/>
              <a:defRPr/>
            </a:pPr>
            <a:r>
              <a:rPr lang="ru-RU" sz="1400" b="1" dirty="0" smtClean="0">
                <a:solidFill>
                  <a:srgbClr val="073E87">
                    <a:lumMod val="75000"/>
                  </a:srgbClr>
                </a:solidFill>
                <a:latin typeface="Calibri"/>
              </a:rPr>
              <a:t>20 центров </a:t>
            </a:r>
            <a:r>
              <a:rPr lang="ru-RU" sz="1400" b="1" dirty="0">
                <a:solidFill>
                  <a:srgbClr val="073E87">
                    <a:lumMod val="75000"/>
                  </a:srgbClr>
                </a:solidFill>
                <a:latin typeface="Calibri"/>
              </a:rPr>
              <a:t>социального обслуживания </a:t>
            </a:r>
          </a:p>
          <a:p>
            <a:pPr lvl="4" eaLnBrk="0" fontAlgn="base" hangingPunct="0">
              <a:spcAft>
                <a:spcPct val="0"/>
              </a:spcAft>
              <a:buClrTx/>
              <a:defRPr/>
            </a:pPr>
            <a:r>
              <a:rPr lang="ru-RU" sz="1400" b="1" dirty="0" smtClean="0">
                <a:solidFill>
                  <a:srgbClr val="073E87">
                    <a:lumMod val="75000"/>
                  </a:srgbClr>
                </a:solidFill>
                <a:latin typeface="Calibri"/>
              </a:rPr>
              <a:t>6 </a:t>
            </a:r>
            <a:r>
              <a:rPr lang="ru-RU" sz="1400" b="1" dirty="0">
                <a:solidFill>
                  <a:srgbClr val="073E87">
                    <a:lumMod val="75000"/>
                  </a:srgbClr>
                </a:solidFill>
                <a:latin typeface="Calibri"/>
              </a:rPr>
              <a:t>организаций, оказывающих </a:t>
            </a:r>
            <a:r>
              <a:rPr lang="ru-RU" sz="1400" b="1" dirty="0" smtClean="0">
                <a:solidFill>
                  <a:srgbClr val="073E87">
                    <a:lumMod val="75000"/>
                  </a:srgbClr>
                </a:solidFill>
                <a:latin typeface="Calibri"/>
              </a:rPr>
              <a:t>реабилитационные услуги инвалидам, лицам с ментальными нарушениями, семьям с детьми-инвалидами и детям с ограниченными возможностями</a:t>
            </a:r>
            <a:endParaRPr lang="ru-RU" sz="1400" b="1" dirty="0">
              <a:solidFill>
                <a:srgbClr val="073E87">
                  <a:lumMod val="75000"/>
                </a:srgbClr>
              </a:solidFill>
              <a:latin typeface="Calibri"/>
            </a:endParaRPr>
          </a:p>
          <a:p>
            <a:pPr eaLnBrk="0" fontAlgn="base" hangingPunct="0">
              <a:spcAft>
                <a:spcPct val="0"/>
              </a:spcAft>
              <a:buClrTx/>
              <a:buSzTx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Семинар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по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предварительным результатам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НОК –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июль</a:t>
            </a:r>
          </a:p>
          <a:p>
            <a:pPr eaLnBrk="0" fontAlgn="base" hangingPunct="0">
              <a:spcAft>
                <a:spcPct val="0"/>
              </a:spcAft>
              <a:buClrTx/>
              <a:buSzTx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Размещение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на </a:t>
            </a:r>
            <a:r>
              <a:rPr lang="ru-RU" sz="2000" b="1" dirty="0">
                <a:solidFill>
                  <a:srgbClr val="C00000"/>
                </a:solidFill>
                <a:latin typeface="Calibri"/>
                <a:hlinkClick r:id="rId3"/>
              </a:rPr>
              <a:t>www.bus.gov.ru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  статистических материалов о результатах независимой оценки качества оказания услуг –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сентябрь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 </a:t>
            </a:r>
          </a:p>
          <a:p>
            <a:pPr eaLnBrk="0" fontAlgn="base" hangingPunct="0">
              <a:spcAft>
                <a:spcPct val="0"/>
              </a:spcAft>
              <a:buClrTx/>
              <a:buSzTx/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Методическое пособие по проведению независимой оценки качества оказания услуг организациями социального обслуживания –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октябрь</a:t>
            </a:r>
          </a:p>
          <a:p>
            <a:pPr eaLnBrk="0" fontAlgn="base" hangingPunct="0">
              <a:spcAft>
                <a:spcPct val="0"/>
              </a:spcAft>
              <a:buClrTx/>
              <a:buSzTx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Конференция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II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 «Независимая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система оценки качества оказания услуг населению в социальной сфере» –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ноябрь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 </a:t>
            </a:r>
          </a:p>
          <a:p>
            <a:pPr eaLnBrk="0" fontAlgn="base" hangingPunct="0">
              <a:spcAft>
                <a:spcPct val="0"/>
              </a:spcAft>
              <a:buClrTx/>
              <a:buSzTx/>
              <a:defRPr/>
            </a:pP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5468" y="1628825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Формирование системы независимой оценки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качества предоставления услуг </a:t>
            </a:r>
            <a:r>
              <a:rPr lang="ru-RU" b="1" dirty="0">
                <a:solidFill>
                  <a:srgbClr val="C00000"/>
                </a:solidFill>
              </a:rPr>
              <a:t>в социальной сфере в </a:t>
            </a:r>
            <a:r>
              <a:rPr lang="ru-RU" b="1" dirty="0" smtClean="0">
                <a:solidFill>
                  <a:srgbClr val="C00000"/>
                </a:solidFill>
              </a:rPr>
              <a:t>Архангельской области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2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249B5D2-4259-42F9-B0AB-A2DB4E0FAC73}" type="slidenum">
              <a:rPr lang="ru-RU" altLang="ru-RU" sz="1800" smtClean="0">
                <a:solidFill>
                  <a:srgbClr val="FFFFFF"/>
                </a:solidFill>
                <a:latin typeface="Georgia" pitchFamily="18" charset="0"/>
              </a:rPr>
              <a:pPr/>
              <a:t>24</a:t>
            </a:fld>
            <a:endParaRPr lang="ru-RU" altLang="ru-RU" sz="1800" smtClean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65114" y="188669"/>
            <a:ext cx="8913812" cy="720079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000" b="1" dirty="0" smtClean="0">
                <a:solidFill>
                  <a:schemeClr val="bg1"/>
                </a:solidFill>
              </a:rPr>
              <a:t>Рейтинг ОСО по результатам оценки в 2015 году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663861"/>
              </p:ext>
            </p:extLst>
          </p:nvPr>
        </p:nvGraphicFramePr>
        <p:xfrm>
          <a:off x="1619672" y="824181"/>
          <a:ext cx="5961063" cy="58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3211"/>
                <a:gridCol w="1567852"/>
              </a:tblGrid>
              <a:tr h="292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Учреждение социального обслуживания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Сумма баллов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</a:tr>
              <a:tr h="192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Холмогорский КЦСО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28,9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</a:tr>
              <a:tr h="192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Каргопольский СРЦН (указ.отд)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27,6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</a:tr>
              <a:tr h="192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Вельский ЦСП семье и детям «Скворушка» (указ.отд)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27,3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</a:tr>
              <a:tr h="192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Котласский РЦ для детей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27,3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</a:tr>
              <a:tr h="192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Няндомский КЦСО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27,0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</a:tr>
              <a:tr h="192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Опорно-экспериментальный РЦ для детей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26,8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</a:tr>
              <a:tr h="192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Мезенский КЦСО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26,5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</a:tr>
              <a:tr h="192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Приморский КЦСО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26,3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</a:tr>
              <a:tr h="192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Архангельский ЦСО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25,9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</a:tr>
              <a:tr h="192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Центр реабилитации «Родник» г.Архангельск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25,7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</a:tr>
              <a:tr h="192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Каргопольский КЦСО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25,0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</a:tr>
              <a:tr h="192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Плесецкий КЦСО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24,8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</a:tr>
              <a:tr h="192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Коряжемский КЦСО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24,7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</a:tr>
              <a:tr h="192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Вельский КЦСО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24,7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</a:tr>
              <a:tr h="192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Новодвинский КЦСО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24,4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</a:tr>
              <a:tr h="192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Северодвинский КЦСО «Забота»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24,4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</a:tr>
              <a:tr h="192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Вилегодский КЦСО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24,1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</a:tr>
              <a:tr h="192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Котласский КЦСО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23,9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</a:tr>
              <a:tr h="192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Виноградовский КЦСО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23,6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</a:tr>
              <a:tr h="192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Верхнетоемский КЦСО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23,4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</a:tr>
              <a:tr h="192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Онежский КЦСО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21,9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</a:tr>
              <a:tr h="192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Устьянский КЦСО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21,4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</a:tr>
              <a:tr h="192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Новодвинский детский дом интернат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20,8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</a:tr>
              <a:tr h="192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Красноборский КЦСО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20,3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</a:tr>
              <a:tr h="192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Лешуконский КЦСО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20,0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</a:tr>
              <a:tr h="192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Шенкурский КЦСО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16,3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</a:tr>
              <a:tr h="192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Устьянский КЦСО Бестужево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10,8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</a:tr>
              <a:tr h="192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Северодвинский РЦ «Ручеёк»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10,3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</a:tr>
              <a:tr h="192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Коношский</a:t>
                      </a:r>
                      <a:r>
                        <a:rPr lang="ru-RU" sz="1100" dirty="0">
                          <a:effectLst/>
                        </a:rPr>
                        <a:t> КЦСО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10,0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45" marR="51945" marT="0" marB="0" anchor="b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85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67569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+mn-lt"/>
              </a:rPr>
              <a:t>Представление результатов</a:t>
            </a:r>
            <a:endParaRPr lang="ru-RU" sz="36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1728192"/>
          </a:xfrm>
        </p:spPr>
        <p:txBody>
          <a:bodyPr>
            <a:normAutofit lnSpcReduction="1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 исследовании данные демонстрируются: </a:t>
            </a:r>
          </a:p>
          <a:p>
            <a:pPr indent="449580" algn="just">
              <a:spcAft>
                <a:spcPts val="0"/>
              </a:spcAft>
            </a:pPr>
            <a:r>
              <a:rPr lang="ru-RU" sz="1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 абсолютных числах (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абс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.) </a:t>
            </a:r>
          </a:p>
          <a:p>
            <a:pPr indent="449580" algn="just">
              <a:spcAft>
                <a:spcPts val="0"/>
              </a:spcAft>
            </a:pP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 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процентах (%)</a:t>
            </a:r>
          </a:p>
          <a:p>
            <a:pPr indent="449580" algn="just">
              <a:spcAft>
                <a:spcPts val="0"/>
              </a:spcAft>
            </a:pPr>
            <a:r>
              <a:rPr lang="ru-RU" sz="1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через индексы (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k)</a:t>
            </a:r>
            <a:endParaRPr lang="ru-RU" sz="18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indent="0" algn="just">
              <a:spcAft>
                <a:spcPts val="0"/>
              </a:spcAft>
              <a:buNone/>
            </a:pPr>
            <a:endParaRPr lang="ru-RU" sz="12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	</a:t>
            </a:r>
            <a:endParaRPr lang="ru-RU" sz="12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marL="228600" lvl="0" indent="-2286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C7FAD-9E56-4D0E-88CB-421F3A18B5F1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85367"/>
            <a:ext cx="153617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140" y="5612314"/>
            <a:ext cx="1468181" cy="110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63688" y="2646375"/>
            <a:ext cx="7128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 исследовательской и аналитической практике различных центров, занимающихся изучением общественного мнения, используются различные методические подходы к расчету индексов.</a:t>
            </a:r>
            <a:endParaRPr lang="ru-RU" sz="12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	Основной мотив построения используемой модели состоит в выявлении соотношения позитивных и негативных настроений в обществе. </a:t>
            </a:r>
            <a:endParaRPr lang="ru-RU" sz="12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	Возможность получения при этом (в случае преобладания негативных настроений над позитивными) отрицательных величин позволяет зафиксировать некие «критические точки» в общественном мнении, а главное – в реальном положении дел. </a:t>
            </a:r>
            <a:endParaRPr lang="ru-RU" sz="12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	При визуализации полученных результатов приближенность или, напротив, удаленность графических изображений индексов от оси ОХ, фиксирующей состояние паритета позитивных и негативных настроений, как раз и отражает наличие (отсутствие) этих самых «критических точек».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46770" y="4802485"/>
                <a:ext cx="6624736" cy="1743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09537" lvl="0">
                  <a:spcBef>
                    <a:spcPts val="300"/>
                  </a:spcBef>
                  <a:buClr>
                    <a:srgbClr val="A04DA3"/>
                  </a:buClr>
                </a:pPr>
                <a:r>
                  <a:rPr lang="en-US" sz="1600" dirty="0">
                    <a:solidFill>
                      <a:prstClr val="black"/>
                    </a:solidFill>
                    <a:latin typeface="Georgia"/>
                  </a:rPr>
                  <a:t>k</a:t>
                </a:r>
                <a:r>
                  <a:rPr lang="ru-RU" sz="1600" dirty="0">
                    <a:solidFill>
                      <a:prstClr val="black"/>
                    </a:solidFill>
                    <a:latin typeface="Georgia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𝐵</m:t>
                        </m:r>
                      </m:num>
                      <m:den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𝐵</m:t>
                        </m:r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den>
                    </m:f>
                  </m:oMath>
                </a14:m>
                <a:endParaRPr lang="ru-RU" sz="1600" dirty="0">
                  <a:solidFill>
                    <a:prstClr val="black"/>
                  </a:solidFill>
                  <a:latin typeface="Georgia"/>
                </a:endParaRPr>
              </a:p>
              <a:p>
                <a:pPr marL="109537" lvl="0">
                  <a:spcBef>
                    <a:spcPts val="300"/>
                  </a:spcBef>
                  <a:buClr>
                    <a:srgbClr val="A04DA3"/>
                  </a:buClr>
                </a:pPr>
                <a:r>
                  <a:rPr lang="ru-RU" sz="1200" dirty="0">
                    <a:solidFill>
                      <a:prstClr val="black"/>
                    </a:solidFill>
                    <a:latin typeface="Georgia"/>
                  </a:rPr>
                  <a:t>где:</a:t>
                </a:r>
              </a:p>
              <a:p>
                <a:pPr marL="365125" lvl="0" indent="-255588">
                  <a:spcBef>
                    <a:spcPts val="300"/>
                  </a:spcBef>
                  <a:buClr>
                    <a:srgbClr val="A04DA3"/>
                  </a:buClr>
                  <a:buFont typeface="Georgia" pitchFamily="18" charset="0"/>
                  <a:buChar char="•"/>
                </a:pPr>
                <a:r>
                  <a:rPr lang="ru-RU" sz="1200" dirty="0">
                    <a:solidFill>
                      <a:prstClr val="black"/>
                    </a:solidFill>
                    <a:latin typeface="Georgia"/>
                  </a:rPr>
                  <a:t>А – это сумма «положительной» оценки (</a:t>
                </a:r>
                <a:r>
                  <a:rPr lang="ru-RU" sz="1200" i="1" dirty="0">
                    <a:solidFill>
                      <a:prstClr val="black"/>
                    </a:solidFill>
                    <a:latin typeface="Georgia"/>
                  </a:rPr>
                  <a:t>верхние пределы шкалы оценок</a:t>
                </a:r>
                <a:r>
                  <a:rPr lang="ru-RU" sz="1200" dirty="0">
                    <a:solidFill>
                      <a:prstClr val="black"/>
                    </a:solidFill>
                    <a:latin typeface="Georgia"/>
                  </a:rPr>
                  <a:t>) </a:t>
                </a:r>
              </a:p>
              <a:p>
                <a:pPr marL="365125" lvl="0" indent="-255588">
                  <a:spcBef>
                    <a:spcPts val="300"/>
                  </a:spcBef>
                  <a:buClr>
                    <a:srgbClr val="A04DA3"/>
                  </a:buClr>
                  <a:buFont typeface="Georgia" pitchFamily="18" charset="0"/>
                  <a:buChar char="•"/>
                </a:pPr>
                <a:r>
                  <a:rPr lang="ru-RU" sz="1200" dirty="0">
                    <a:solidFill>
                      <a:prstClr val="black"/>
                    </a:solidFill>
                    <a:latin typeface="Georgia"/>
                  </a:rPr>
                  <a:t>В – это сумма «отрицательной» оценки (</a:t>
                </a:r>
                <a:r>
                  <a:rPr lang="ru-RU" sz="1200" i="1" dirty="0">
                    <a:solidFill>
                      <a:prstClr val="black"/>
                    </a:solidFill>
                    <a:latin typeface="Georgia"/>
                  </a:rPr>
                  <a:t>нижние пределы шкалы оценок</a:t>
                </a:r>
                <a:r>
                  <a:rPr lang="ru-RU" sz="1200" dirty="0">
                    <a:solidFill>
                      <a:prstClr val="black"/>
                    </a:solidFill>
                    <a:latin typeface="Georgia"/>
                  </a:rPr>
                  <a:t>)</a:t>
                </a:r>
              </a:p>
              <a:p>
                <a:pPr marL="365125" lvl="0" indent="-255588">
                  <a:spcBef>
                    <a:spcPts val="300"/>
                  </a:spcBef>
                  <a:buClr>
                    <a:srgbClr val="A04DA3"/>
                  </a:buClr>
                  <a:buFont typeface="Georgia" pitchFamily="18" charset="0"/>
                  <a:buChar char="•"/>
                </a:pPr>
                <a:r>
                  <a:rPr lang="ru-RU" sz="1200" dirty="0">
                    <a:solidFill>
                      <a:prstClr val="black"/>
                    </a:solidFill>
                    <a:latin typeface="Georgia"/>
                  </a:rPr>
                  <a:t>С –  «нейтральная» позиция </a:t>
                </a:r>
                <a:r>
                  <a:rPr lang="ru-RU" sz="1200" i="1" dirty="0">
                    <a:solidFill>
                      <a:prstClr val="black"/>
                    </a:solidFill>
                    <a:latin typeface="Georgia"/>
                  </a:rPr>
                  <a:t>(как правило, вариант «затрудняюсь ответить»)</a:t>
                </a:r>
                <a:endParaRPr lang="ru-RU" sz="1200" dirty="0">
                  <a:solidFill>
                    <a:prstClr val="black"/>
                  </a:solidFill>
                  <a:latin typeface="Georgia"/>
                </a:endParaRPr>
              </a:p>
              <a:p>
                <a:pPr marL="365125" lvl="0" indent="-255588">
                  <a:spcBef>
                    <a:spcPts val="300"/>
                  </a:spcBef>
                  <a:buClr>
                    <a:srgbClr val="A04DA3"/>
                  </a:buClr>
                  <a:buFont typeface="Georgia" pitchFamily="18" charset="0"/>
                  <a:buChar char="•"/>
                </a:pPr>
                <a:r>
                  <a:rPr lang="ru-RU" sz="1200" dirty="0">
                    <a:solidFill>
                      <a:prstClr val="black"/>
                    </a:solidFill>
                    <a:latin typeface="Georgia"/>
                  </a:rPr>
                  <a:t>Интервал значения </a:t>
                </a:r>
                <a:r>
                  <a:rPr lang="en-US" sz="1200" dirty="0">
                    <a:solidFill>
                      <a:prstClr val="black"/>
                    </a:solidFill>
                    <a:latin typeface="Georgia"/>
                  </a:rPr>
                  <a:t>k</a:t>
                </a:r>
                <a:r>
                  <a:rPr lang="ru-RU" sz="1200" dirty="0">
                    <a:solidFill>
                      <a:prstClr val="black"/>
                    </a:solidFill>
                    <a:latin typeface="Georgia"/>
                  </a:rPr>
                  <a:t> от:  –1 до +1 (от крайней негативной до максимально положительной).</a:t>
                </a: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70" y="4802485"/>
                <a:ext cx="6624736" cy="1743875"/>
              </a:xfrm>
              <a:prstGeom prst="rect">
                <a:avLst/>
              </a:prstGeom>
              <a:blipFill rotWithShape="1">
                <a:blip r:embed="rId4"/>
                <a:stretch>
                  <a:fillRect b="-17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6" y="2967799"/>
            <a:ext cx="172819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041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9408"/>
            <a:ext cx="8229600" cy="106613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b="1" dirty="0" smtClean="0">
                <a:solidFill>
                  <a:schemeClr val="bg1"/>
                </a:solidFill>
                <a:latin typeface="+mn-lt"/>
              </a:rPr>
              <a:t>Примеры оценки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5B3A80F-CC37-4B9A-8743-AFC6D4078E4B}" type="slidenum">
              <a:rPr lang="ru-RU" altLang="ru-RU" smtClean="0">
                <a:solidFill>
                  <a:srgbClr val="FFFFFF"/>
                </a:solidFill>
                <a:latin typeface="Georgia" pitchFamily="18" charset="0"/>
              </a:rPr>
              <a:pPr/>
              <a:t>26</a:t>
            </a:fld>
            <a:endParaRPr lang="ru-RU" altLang="ru-RU" smtClean="0">
              <a:solidFill>
                <a:srgbClr val="FFFFFF"/>
              </a:solidFill>
              <a:latin typeface="Georgia" pitchFamily="18" charset="0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6604000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6225" y="5949950"/>
            <a:ext cx="8712200" cy="8302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5C92B5">
                    <a:lumMod val="50000"/>
                  </a:srgbClr>
                </a:solidFill>
                <a:latin typeface="Arial Black" panose="020B0A04020102020204" pitchFamily="34" charset="0"/>
              </a:rPr>
              <a:t>Сводный доклад о результатах оценки эффективности деятельности органов местного самоуправления городских округов и муниципальных районов Архангельской области по итогам </a:t>
            </a:r>
            <a:r>
              <a:rPr lang="ru-RU" sz="1600" dirty="0" smtClean="0">
                <a:solidFill>
                  <a:srgbClr val="5C92B5">
                    <a:lumMod val="50000"/>
                  </a:srgbClr>
                </a:solidFill>
                <a:latin typeface="Arial Black" panose="020B0A04020102020204" pitchFamily="34" charset="0"/>
              </a:rPr>
              <a:t>2008-2016 годов</a:t>
            </a:r>
            <a:endParaRPr lang="ru-RU" sz="1600" dirty="0">
              <a:solidFill>
                <a:srgbClr val="5C92B5">
                  <a:lumMod val="50000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68144" y="260648"/>
            <a:ext cx="29899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hlinkClick r:id="rId3"/>
              </a:rPr>
              <a:t>https://dvinaland.ru/-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38fjr9th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20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+mn-lt"/>
              </a:rPr>
              <a:t>Система индексов</a:t>
            </a:r>
            <a:endParaRPr lang="ru-RU" sz="36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1701" y="1196752"/>
            <a:ext cx="8229600" cy="5832648"/>
          </a:xfrm>
        </p:spPr>
        <p:txBody>
          <a:bodyPr>
            <a:normAutofit lnSpcReduction="10000"/>
          </a:bodyPr>
          <a:lstStyle/>
          <a:p>
            <a:pPr marL="228600" lvl="0" indent="-2286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Индекс доступности территории для ММГ</a:t>
            </a:r>
            <a:endParaRPr lang="ru-RU" sz="1200" dirty="0" smtClean="0">
              <a:effectLst/>
              <a:latin typeface="Calibri"/>
              <a:ea typeface="Calibri"/>
              <a:cs typeface="Times New Roman"/>
            </a:endParaRPr>
          </a:p>
          <a:p>
            <a:pPr marL="228600" lvl="0" indent="-2286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Индекс доступности входных зон для ММГ</a:t>
            </a:r>
            <a:endParaRPr lang="ru-RU" sz="1200" dirty="0" smtClean="0">
              <a:effectLst/>
              <a:latin typeface="Calibri"/>
              <a:ea typeface="Calibri"/>
              <a:cs typeface="Times New Roman"/>
            </a:endParaRPr>
          </a:p>
          <a:p>
            <a:pPr marL="228600" lvl="0" indent="-2286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Индекс доступности санитарно-бытовых помещений </a:t>
            </a:r>
            <a:endParaRPr lang="ru-RU" sz="1200" dirty="0" smtClean="0">
              <a:effectLst/>
              <a:latin typeface="Calibri"/>
              <a:ea typeface="Calibri"/>
              <a:cs typeface="Times New Roman"/>
            </a:endParaRPr>
          </a:p>
          <a:p>
            <a:pPr marL="228600" lvl="0" indent="-2286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Индекс доступности услуг</a:t>
            </a:r>
            <a:endParaRPr lang="ru-RU" sz="1200" dirty="0" smtClean="0">
              <a:effectLst/>
              <a:latin typeface="Calibri"/>
              <a:ea typeface="Calibri"/>
              <a:cs typeface="Times New Roman"/>
            </a:endParaRPr>
          </a:p>
          <a:p>
            <a:pPr marL="228600" lvl="0" indent="-2286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Индекс укомплектованности специалистами</a:t>
            </a:r>
            <a:endParaRPr lang="ru-RU" sz="1200" dirty="0" smtClean="0">
              <a:effectLst/>
              <a:latin typeface="Calibri"/>
              <a:ea typeface="Calibri"/>
              <a:cs typeface="Times New Roman"/>
            </a:endParaRPr>
          </a:p>
          <a:p>
            <a:pPr marL="228600" lvl="0" indent="-2286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Индекс необходимости капитального ремонта</a:t>
            </a:r>
            <a:endParaRPr lang="ru-RU" sz="1200" dirty="0" smtClean="0">
              <a:effectLst/>
              <a:latin typeface="Calibri"/>
              <a:ea typeface="Calibri"/>
              <a:cs typeface="Times New Roman"/>
            </a:endParaRPr>
          </a:p>
          <a:p>
            <a:pPr marL="228600" lvl="0" indent="-2286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Индекс необходимости косметического ремонта</a:t>
            </a:r>
            <a:endParaRPr lang="ru-RU" sz="1200" dirty="0" smtClean="0">
              <a:effectLst/>
              <a:latin typeface="Calibri"/>
              <a:ea typeface="Calibri"/>
              <a:cs typeface="Times New Roman"/>
            </a:endParaRPr>
          </a:p>
          <a:p>
            <a:pPr marL="228600" lvl="0" indent="-2286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Индекс необходимости тщательной уборки помещений</a:t>
            </a:r>
            <a:endParaRPr lang="ru-RU" sz="1200" dirty="0" smtClean="0">
              <a:effectLst/>
              <a:latin typeface="Calibri"/>
              <a:ea typeface="Calibri"/>
              <a:cs typeface="Times New Roman"/>
            </a:endParaRPr>
          </a:p>
          <a:p>
            <a:pPr marL="228600" lvl="0" indent="-2286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Индекс хорошего состояния зданий </a:t>
            </a:r>
            <a:endParaRPr lang="ru-RU" sz="1200" dirty="0" smtClean="0">
              <a:effectLst/>
              <a:latin typeface="Calibri"/>
              <a:ea typeface="Calibri"/>
              <a:cs typeface="Times New Roman"/>
            </a:endParaRPr>
          </a:p>
          <a:p>
            <a:pPr marL="228600" lvl="0" indent="-2286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Индекс доброжелательности сотрудников</a:t>
            </a:r>
            <a:endParaRPr lang="ru-RU" sz="1200" dirty="0" smtClean="0">
              <a:effectLst/>
              <a:latin typeface="Calibri"/>
              <a:ea typeface="Calibri"/>
              <a:cs typeface="Times New Roman"/>
            </a:endParaRPr>
          </a:p>
          <a:p>
            <a:pPr marL="228600" lvl="0" indent="-2286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Индекс компетентности работников учреждения </a:t>
            </a:r>
            <a:endParaRPr lang="ru-RU" sz="1200" dirty="0" smtClean="0">
              <a:effectLst/>
              <a:latin typeface="Calibri"/>
              <a:ea typeface="Calibri"/>
              <a:cs typeface="Times New Roman"/>
            </a:endParaRPr>
          </a:p>
          <a:p>
            <a:pPr marL="228600" lvl="0" indent="-2286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Индекс качества жизни после получения услуг</a:t>
            </a:r>
            <a:endParaRPr lang="ru-RU" sz="1200" dirty="0" smtClean="0">
              <a:effectLst/>
              <a:latin typeface="Calibri"/>
              <a:ea typeface="Calibri"/>
              <a:cs typeface="Times New Roman"/>
            </a:endParaRPr>
          </a:p>
          <a:p>
            <a:pPr marL="228600" lvl="0" indent="-2286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Индекс удовлетворённости помещением</a:t>
            </a:r>
            <a:endParaRPr lang="ru-RU" sz="1200" dirty="0" smtClean="0">
              <a:effectLst/>
              <a:latin typeface="Calibri"/>
              <a:ea typeface="Calibri"/>
              <a:cs typeface="Times New Roman"/>
            </a:endParaRPr>
          </a:p>
          <a:p>
            <a:pPr marL="228600" lvl="0" indent="-2286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Индекс удовлетворенности оборудованием</a:t>
            </a:r>
            <a:endParaRPr lang="ru-RU" sz="1200" dirty="0" smtClean="0">
              <a:effectLst/>
              <a:latin typeface="Calibri"/>
              <a:ea typeface="Calibri"/>
              <a:cs typeface="Times New Roman"/>
            </a:endParaRPr>
          </a:p>
          <a:p>
            <a:pPr marL="228600" lvl="0" indent="-2286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Индекс удовлетворенности питанием</a:t>
            </a:r>
            <a:endParaRPr lang="ru-RU" sz="1200" dirty="0" smtClean="0">
              <a:effectLst/>
              <a:latin typeface="Calibri"/>
              <a:ea typeface="Calibri"/>
              <a:cs typeface="Times New Roman"/>
            </a:endParaRPr>
          </a:p>
          <a:p>
            <a:pPr marL="228600" lvl="0" indent="-2286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Индекс удовлетворенности мебелью, мягким инвентарем</a:t>
            </a:r>
            <a:endParaRPr lang="ru-RU" sz="1200" dirty="0" smtClean="0">
              <a:effectLst/>
              <a:latin typeface="Calibri"/>
              <a:ea typeface="Calibri"/>
              <a:cs typeface="Times New Roman"/>
            </a:endParaRPr>
          </a:p>
          <a:p>
            <a:pPr marL="228600" lvl="0" indent="-2286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Индекс удовлетворенности возможностью хранения личных вещей</a:t>
            </a:r>
            <a:endParaRPr lang="ru-RU" sz="1200" dirty="0" smtClean="0">
              <a:effectLst/>
              <a:latin typeface="Calibri"/>
              <a:ea typeface="Calibri"/>
              <a:cs typeface="Times New Roman"/>
            </a:endParaRPr>
          </a:p>
          <a:p>
            <a:pPr marL="228600" lvl="0" indent="-2286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Индекс удовлетворенности  санитарно-гигиеническим помещением</a:t>
            </a:r>
            <a:endParaRPr lang="ru-RU" sz="1200" dirty="0" smtClean="0">
              <a:effectLst/>
              <a:latin typeface="Calibri"/>
              <a:ea typeface="Calibri"/>
              <a:cs typeface="Times New Roman"/>
            </a:endParaRPr>
          </a:p>
          <a:p>
            <a:pPr marL="228600" lvl="0" indent="-2286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Индекс удовлетворенности порядком оплаты услуг</a:t>
            </a:r>
            <a:endParaRPr lang="ru-RU" sz="1200" dirty="0" smtClean="0">
              <a:effectLst/>
              <a:latin typeface="Calibri"/>
              <a:ea typeface="Calibri"/>
              <a:cs typeface="Times New Roman"/>
            </a:endParaRPr>
          </a:p>
          <a:p>
            <a:pPr marL="228600" lvl="0" indent="-2286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Индекс удовлетворенности  конфиденциальностью</a:t>
            </a:r>
            <a:endParaRPr lang="ru-RU" sz="1200" dirty="0" smtClean="0">
              <a:effectLst/>
              <a:latin typeface="Calibri"/>
              <a:ea typeface="Calibri"/>
              <a:cs typeface="Times New Roman"/>
            </a:endParaRPr>
          </a:p>
          <a:p>
            <a:pPr marL="228600" lvl="0" indent="-2286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Индекс удовлетворенности графиком посещений</a:t>
            </a:r>
            <a:endParaRPr lang="ru-RU" sz="1200" dirty="0" smtClean="0">
              <a:effectLst/>
              <a:latin typeface="Calibri"/>
              <a:ea typeface="Calibri"/>
              <a:cs typeface="Times New Roman"/>
            </a:endParaRPr>
          </a:p>
          <a:p>
            <a:pPr marL="228600" lvl="0" indent="-2286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Индекс удовлетворенности сроками предоставления услуг</a:t>
            </a:r>
            <a:endParaRPr lang="ru-RU" sz="1200" dirty="0" smtClean="0">
              <a:effectLst/>
              <a:latin typeface="Calibri"/>
              <a:ea typeface="Calibri"/>
              <a:cs typeface="Times New Roman"/>
            </a:endParaRPr>
          </a:p>
          <a:p>
            <a:pPr marL="228600" lvl="0" indent="-2286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Индекс удовлетворенности оперативностью решения вопросов</a:t>
            </a:r>
            <a:endParaRPr lang="ru-RU" sz="1200" dirty="0" smtClean="0">
              <a:effectLst/>
              <a:latin typeface="Calibri"/>
              <a:ea typeface="Calibri"/>
              <a:cs typeface="Times New Roman"/>
            </a:endParaRPr>
          </a:p>
          <a:p>
            <a:pPr marL="228600" lvl="0" indent="-2286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Индекс удовлетворенности качеством проводимых мероприятий</a:t>
            </a:r>
            <a:endParaRPr lang="ru-RU" sz="1200" dirty="0">
              <a:latin typeface="Calibri"/>
              <a:ea typeface="Times New Roman"/>
              <a:cs typeface="Times New Roman"/>
            </a:endParaRPr>
          </a:p>
          <a:p>
            <a:pPr marL="228600" lvl="0" indent="-2286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Индекс рекомендации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C7FAD-9E56-4D0E-88CB-421F3A18B5F1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421" y="1052736"/>
            <a:ext cx="40481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80112" y="5421113"/>
            <a:ext cx="3306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Индекс информационной доступности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94820" y="3902350"/>
            <a:ext cx="4572000" cy="10695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ts val="300"/>
              </a:spcBef>
              <a:buClr>
                <a:srgbClr val="A04DA3"/>
              </a:buClr>
              <a:defRPr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«Ключевой критерий оценки </a:t>
            </a:r>
          </a:p>
          <a:p>
            <a:pPr lvl="0" algn="ctr">
              <a:spcBef>
                <a:spcPts val="300"/>
              </a:spcBef>
              <a:buClr>
                <a:srgbClr val="A04DA3"/>
              </a:buClr>
              <a:defRPr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оказания</a:t>
            </a:r>
            <a:r>
              <a:rPr lang="nb-NO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 – открытость </a:t>
            </a:r>
            <a:endPara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300"/>
              </a:spcBef>
              <a:buClr>
                <a:srgbClr val="A04DA3"/>
              </a:buClr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информации</a:t>
            </a:r>
            <a:r>
              <a:rPr lang="nb-NO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300"/>
              </a:spcBef>
              <a:buClr>
                <a:srgbClr val="A04DA3"/>
              </a:buClr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nb-NO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учреждении»</a:t>
            </a:r>
            <a:endParaRPr lang="nb-NO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7003777" y="4971874"/>
            <a:ext cx="299492" cy="4492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62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BF3E1-D86E-4EAD-B958-F589D39DCE84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227177181"/>
              </p:ext>
            </p:extLst>
          </p:nvPr>
        </p:nvGraphicFramePr>
        <p:xfrm>
          <a:off x="251520" y="260648"/>
          <a:ext cx="4248471" cy="6768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210676571"/>
              </p:ext>
            </p:extLst>
          </p:nvPr>
        </p:nvGraphicFramePr>
        <p:xfrm>
          <a:off x="4391472" y="558180"/>
          <a:ext cx="4752528" cy="6299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452320" y="6381328"/>
            <a:ext cx="1520866" cy="30777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Результаты 2015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2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BF3E1-D86E-4EAD-B958-F589D39DCE84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82811286"/>
              </p:ext>
            </p:extLst>
          </p:nvPr>
        </p:nvGraphicFramePr>
        <p:xfrm>
          <a:off x="323528" y="548680"/>
          <a:ext cx="3960440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40351671"/>
              </p:ext>
            </p:extLst>
          </p:nvPr>
        </p:nvGraphicFramePr>
        <p:xfrm>
          <a:off x="4175448" y="692696"/>
          <a:ext cx="4968552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452320" y="6381328"/>
            <a:ext cx="1520866" cy="30777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Результаты 2015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3548" y="2636912"/>
            <a:ext cx="6048672" cy="3450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3200" b="1" dirty="0" smtClean="0">
              <a:latin typeface="Calibri" panose="020F0502020204030204" pitchFamily="34" charset="0"/>
              <a:ea typeface="Calibri"/>
            </a:endParaRPr>
          </a:p>
          <a:p>
            <a:pPr marL="0" indent="0">
              <a:buNone/>
            </a:pPr>
            <a:r>
              <a:rPr lang="ru-RU" sz="3200" b="1" dirty="0" smtClean="0">
                <a:latin typeface="Calibri" panose="020F0502020204030204" pitchFamily="34" charset="0"/>
                <a:ea typeface="Calibri"/>
              </a:rPr>
              <a:t>Представление проекта</a:t>
            </a:r>
          </a:p>
          <a:p>
            <a:endParaRPr lang="ru-RU" dirty="0" smtClean="0">
              <a:latin typeface="Calibri" panose="020F0502020204030204" pitchFamily="34" charset="0"/>
              <a:ea typeface="Calibri"/>
            </a:endParaRP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ea typeface="Calibri"/>
              </a:rPr>
              <a:t>председатель Союза общественных объединений инвалидов </a:t>
            </a:r>
            <a:r>
              <a:rPr lang="ru-RU" dirty="0" smtClean="0">
                <a:latin typeface="Calibri" panose="020F0502020204030204" pitchFamily="34" charset="0"/>
                <a:ea typeface="Calibri"/>
              </a:rPr>
              <a:t>Архангельской </a:t>
            </a:r>
            <a:r>
              <a:rPr lang="ru-RU" dirty="0">
                <a:latin typeface="Calibri" panose="020F0502020204030204" pitchFamily="34" charset="0"/>
                <a:ea typeface="Calibri"/>
              </a:rPr>
              <a:t>области </a:t>
            </a:r>
          </a:p>
          <a:p>
            <a:pPr marL="0" indent="0">
              <a:buNone/>
            </a:pPr>
            <a:endParaRPr lang="ru-RU" dirty="0">
              <a:latin typeface="Calibri" panose="020F0502020204030204" pitchFamily="34" charset="0"/>
              <a:ea typeface="Calibri"/>
            </a:endParaRPr>
          </a:p>
          <a:p>
            <a:pPr marL="0" indent="0">
              <a:buNone/>
            </a:pPr>
            <a:r>
              <a:rPr lang="ru-RU" sz="3800" b="1" dirty="0">
                <a:latin typeface="Calibri" panose="020F0502020204030204" pitchFamily="34" charset="0"/>
                <a:ea typeface="Calibri"/>
              </a:rPr>
              <a:t>Николай Александрович </a:t>
            </a:r>
            <a:r>
              <a:rPr lang="ru-RU" sz="3800" b="1" dirty="0" smtClean="0">
                <a:latin typeface="Calibri" panose="020F0502020204030204" pitchFamily="34" charset="0"/>
                <a:ea typeface="Calibri"/>
              </a:rPr>
              <a:t>Мякшин</a:t>
            </a:r>
            <a:endParaRPr lang="ru-RU" sz="3800" b="1" dirty="0">
              <a:latin typeface="Calibri" panose="020F0502020204030204" pitchFamily="34" charset="0"/>
              <a:ea typeface="Calibri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9969" y="332656"/>
            <a:ext cx="8229600" cy="1252728"/>
          </a:xfrm>
        </p:spPr>
        <p:txBody>
          <a:bodyPr>
            <a:noAutofit/>
          </a:bodyPr>
          <a:lstStyle/>
          <a:p>
            <a:r>
              <a:rPr lang="ru-RU" sz="2000" b="1" dirty="0"/>
              <a:t>СЕМИНАР</a:t>
            </a:r>
            <a:br>
              <a:rPr lang="ru-RU" sz="2000" b="1" dirty="0"/>
            </a:br>
            <a:r>
              <a:rPr lang="ru-RU" sz="2000" b="1" dirty="0"/>
              <a:t>по организации и проведению  независимой оценки условий предоставления социальных услуг в учреждениях социального обслуживания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70292"/>
            <a:ext cx="2625324" cy="279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5865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BF3E1-D86E-4EAD-B958-F589D39DCE84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94666868"/>
              </p:ext>
            </p:extLst>
          </p:nvPr>
        </p:nvGraphicFramePr>
        <p:xfrm>
          <a:off x="179512" y="593304"/>
          <a:ext cx="4644008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623134" y="6558260"/>
            <a:ext cx="1520866" cy="30777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Результаты 2015</a:t>
            </a:r>
            <a:endParaRPr lang="ru-RU" sz="1400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43482599"/>
              </p:ext>
            </p:extLst>
          </p:nvPr>
        </p:nvGraphicFramePr>
        <p:xfrm>
          <a:off x="4644008" y="620688"/>
          <a:ext cx="4466058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285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8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BF3E1-D86E-4EAD-B958-F589D39DCE84}" type="slidenum">
              <a:rPr lang="ru-RU" altLang="ru-RU" smtClean="0"/>
              <a:pPr>
                <a:defRPr/>
              </a:pPr>
              <a:t>31</a:t>
            </a:fld>
            <a:endParaRPr lang="ru-RU" alt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270448465"/>
              </p:ext>
            </p:extLst>
          </p:nvPr>
        </p:nvGraphicFramePr>
        <p:xfrm>
          <a:off x="179512" y="0"/>
          <a:ext cx="5544616" cy="7005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661175"/>
              </p:ext>
            </p:extLst>
          </p:nvPr>
        </p:nvGraphicFramePr>
        <p:xfrm>
          <a:off x="5720618" y="1412776"/>
          <a:ext cx="2887340" cy="4896540"/>
        </p:xfrm>
        <a:graphic>
          <a:graphicData uri="http://schemas.openxmlformats.org/drawingml/2006/table">
            <a:tbl>
              <a:tblPr/>
              <a:tblGrid>
                <a:gridCol w="2190896"/>
                <a:gridCol w="696444"/>
              </a:tblGrid>
              <a:tr h="9041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Оцените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пожалуйста,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</a:t>
                      </a:r>
                    </a:p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удовлетворены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 Вы условиями 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предоставления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социальных услуг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: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92123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 помещением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23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 оборудованием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23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 питанием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23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 мебелью, мягким инвентарем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872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 возможностью хранения личных вещей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872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 оборудованным для инвалидов санитарно-гигиен/ помещением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23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 порядком оплаты услуг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23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 конфиденциальностью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23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 графиком посещений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872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 сроками предоставления услуг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872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 оперативностью решения вопросов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940152" y="923132"/>
            <a:ext cx="24482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</a:rPr>
              <a:t>Мнение членов ОС</a:t>
            </a:r>
            <a:endParaRPr lang="ru-RU" sz="1400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472238"/>
            <a:ext cx="15541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10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BF3E1-D86E-4EAD-B958-F589D39DCE84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2704986"/>
              </p:ext>
            </p:extLst>
          </p:nvPr>
        </p:nvGraphicFramePr>
        <p:xfrm>
          <a:off x="0" y="437583"/>
          <a:ext cx="4608512" cy="6453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11890661"/>
              </p:ext>
            </p:extLst>
          </p:nvPr>
        </p:nvGraphicFramePr>
        <p:xfrm>
          <a:off x="4427984" y="305272"/>
          <a:ext cx="4536504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475884" y="6550223"/>
            <a:ext cx="1520866" cy="30777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Результаты 2015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81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C7FAD-9E56-4D0E-88CB-421F3A18B5F1}" type="slidenum">
              <a:rPr lang="ru-RU" altLang="ru-RU" smtClean="0"/>
              <a:pPr>
                <a:defRPr/>
              </a:pPr>
              <a:t>33</a:t>
            </a:fld>
            <a:endParaRPr lang="ru-RU" altLang="ru-RU"/>
          </a:p>
        </p:txBody>
      </p:sp>
      <p:pic>
        <p:nvPicPr>
          <p:cNvPr id="727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420714"/>
            <a:ext cx="2289854" cy="143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7920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+mn-lt"/>
              </a:rPr>
              <a:t>Материалы НОК на сайте министерства</a:t>
            </a:r>
            <a:endParaRPr lang="ru-RU" sz="3600" b="1" dirty="0">
              <a:latin typeface="+mn-lt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1628800"/>
            <a:ext cx="5544616" cy="136815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3140968"/>
            <a:ext cx="7920880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Доклад о функционировании системы независимой оценки качества работы организаций, оказывающих социальные услуги </a:t>
            </a:r>
            <a:r>
              <a:rPr lang="ru-RU" sz="2000" b="1" dirty="0" smtClean="0">
                <a:latin typeface="Times New Roman"/>
                <a:ea typeface="Times New Roman"/>
              </a:rPr>
              <a:t>                            (</a:t>
            </a:r>
            <a:r>
              <a:rPr lang="ru-RU" sz="2000" b="1" dirty="0">
                <a:latin typeface="Times New Roman"/>
                <a:ea typeface="Times New Roman"/>
              </a:rPr>
              <a:t>октябрь 2017 года)</a:t>
            </a:r>
          </a:p>
          <a:p>
            <a:pPr>
              <a:spcAft>
                <a:spcPts val="0"/>
              </a:spcAft>
            </a:pPr>
            <a:r>
              <a:rPr lang="ru-RU" sz="2000" b="1" u="sng" dirty="0">
                <a:solidFill>
                  <a:srgbClr val="0000FF"/>
                </a:solidFill>
                <a:latin typeface="Times New Roman"/>
                <a:ea typeface="Times New Roman"/>
                <a:hlinkClick r:id="rId4"/>
              </a:rPr>
              <a:t>https://rosmintrud.ru/ministry/programms/nsok/20/12</a:t>
            </a:r>
            <a:endParaRPr lang="ru-RU" sz="20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Независимая оценка качества условий оказания услуг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5"/>
              </a:rPr>
              <a:t>https://rosmintrud.ru/ministry/programms/nsok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endParaRPr lang="ru-RU" sz="2000" b="1" dirty="0" smtClean="0">
              <a:latin typeface="Times New Roman"/>
              <a:ea typeface="Times New Roman"/>
            </a:endParaRPr>
          </a:p>
          <a:p>
            <a:r>
              <a:rPr lang="ru-RU" sz="2000" b="1" dirty="0" smtClean="0">
                <a:latin typeface="Times New Roman"/>
                <a:ea typeface="Times New Roman"/>
              </a:rPr>
              <a:t>Опыт </a:t>
            </a:r>
            <a:r>
              <a:rPr lang="ru-RU" sz="2000" b="1" dirty="0">
                <a:latin typeface="Times New Roman"/>
                <a:ea typeface="Times New Roman"/>
              </a:rPr>
              <a:t>регионов </a:t>
            </a:r>
            <a:r>
              <a:rPr lang="ru-RU" sz="2000" b="1" u="sng" dirty="0">
                <a:solidFill>
                  <a:srgbClr val="0000FF"/>
                </a:solidFill>
                <a:latin typeface="Times New Roman"/>
                <a:ea typeface="Times New Roman"/>
                <a:hlinkClick r:id="rId6"/>
              </a:rPr>
              <a:t>https://rosmintrud.ru/ministry/programms/nsok/regions</a:t>
            </a:r>
            <a:endParaRPr lang="ru-RU" sz="20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18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544" y="1245352"/>
            <a:ext cx="7408862" cy="23914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4543" y="3501008"/>
            <a:ext cx="828092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https://arhzan.ru/content/%d1%80%d0%b5%d0%b0%d0%bb%d0%b8%d0%b7%d0%b0%d1%86%d0%b8%d1%8f%20%d1%84%d0%b7%20%e2%84%96%20442-%d1%84%d0%b7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18864" y="3326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latin typeface="+mn-lt"/>
              </a:rPr>
              <a:t>Материалы НОК на сайте министерства</a:t>
            </a:r>
            <a:endParaRPr lang="ru-RU" sz="3600" b="1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018073"/>
            <a:ext cx="7311928" cy="213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92996" y="6157774"/>
            <a:ext cx="8743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https://arhzan.ru/content/%</a:t>
            </a:r>
            <a:r>
              <a:rPr lang="en-US" sz="1200" dirty="0" smtClean="0">
                <a:hlinkClick r:id="rId5"/>
              </a:rPr>
              <a:t>D0%BF%D1%80%D0%B5%D0%B7%D0%B5%D0%BD%D1%82%D0%B0%D1%86%D0%B8%D0%B8</a:t>
            </a:r>
            <a:endParaRPr lang="ru-RU" sz="1200" dirty="0" smtClean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00801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518864" y="3326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latin typeface="+mn-lt"/>
              </a:rPr>
              <a:t>Сайт НОК</a:t>
            </a:r>
            <a:endParaRPr lang="ru-RU" sz="3600" b="1" dirty="0">
              <a:latin typeface="+mn-lt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1475656" y="1101874"/>
            <a:ext cx="6642621" cy="51832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01415" y="6362124"/>
            <a:ext cx="4071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hlinkClick r:id="rId3"/>
              </a:rPr>
              <a:t>http://bus.gov.ru/pub/top-organizations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8844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518864" y="3326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latin typeface="+mn-lt"/>
              </a:rPr>
              <a:t>Сайт НОК</a:t>
            </a:r>
            <a:endParaRPr lang="ru-RU" sz="3600" b="1" dirty="0">
              <a:latin typeface="+mn-lt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961255" y="1180009"/>
            <a:ext cx="7344817" cy="52219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8864" y="6381328"/>
            <a:ext cx="288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hlinkClick r:id="rId3"/>
              </a:rPr>
              <a:t>http://bus.gov.ru/pub/home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6767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C7FAD-9E56-4D0E-88CB-421F3A18B5F1}" type="slidenum">
              <a:rPr lang="ru-RU" altLang="ru-RU" smtClean="0"/>
              <a:pPr>
                <a:defRPr/>
              </a:pPr>
              <a:t>37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08720"/>
            <a:ext cx="8424936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kern="1800" dirty="0" smtClean="0">
                <a:effectLst/>
                <a:latin typeface="Times New Roman"/>
                <a:ea typeface="Times New Roman"/>
              </a:rPr>
              <a:t>Федеральный закон Российской Федерации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kern="1800" dirty="0" smtClean="0">
                <a:effectLst/>
                <a:latin typeface="Times New Roman"/>
                <a:ea typeface="Times New Roman"/>
              </a:rPr>
              <a:t>от 28 декабря 2013 г.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kern="1800" dirty="0" smtClean="0">
                <a:effectLst/>
                <a:latin typeface="Times New Roman"/>
                <a:ea typeface="Times New Roman"/>
              </a:rPr>
              <a:t>N 442-ФЗ </a:t>
            </a:r>
            <a:r>
              <a:rPr lang="ru-RU" sz="2000" b="1" dirty="0" smtClean="0">
                <a:effectLst/>
                <a:latin typeface="Times New Roman"/>
                <a:ea typeface="Times New Roman"/>
              </a:rPr>
              <a:t>"Об основах социального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/>
                <a:ea typeface="Times New Roman"/>
              </a:rPr>
              <a:t>обслуживания граждан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/>
                <a:ea typeface="Times New Roman"/>
              </a:rPr>
              <a:t>в Российской Федерации" </a:t>
            </a:r>
            <a:endParaRPr lang="ru-RU" dirty="0" smtClean="0">
              <a:effectLst/>
              <a:latin typeface="Times New Roman"/>
              <a:ea typeface="Calibri"/>
            </a:endParaRPr>
          </a:p>
          <a:p>
            <a:pPr>
              <a:spcAft>
                <a:spcPts val="600"/>
              </a:spcAft>
            </a:pPr>
            <a:endParaRPr lang="ru-RU" b="1" dirty="0" smtClean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Статья 13. 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Информационная открытость поставщиков социальных услуг</a:t>
            </a:r>
            <a:endParaRPr lang="ru-RU" sz="20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120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</a:rPr>
              <a:t>1. Поставщики социальных услуг формируют общедоступные информационные ресурсы, содержащие информацию о деятельности этих поставщиков, и обеспечивают доступ к данным ресурсам посредством размещения их на информационных стендах в помещениях поставщиков социальных услуг, в средствах массовой информации, в сети "Интернет", в том числе на официальном сайте организации социального обслуживания.</a:t>
            </a:r>
          </a:p>
          <a:p>
            <a:pPr>
              <a:spcAft>
                <a:spcPts val="120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</a:rPr>
              <a:t>2. Поставщики социальных услуг обеспечивают открытость и доступность информации (13 пунктов).</a:t>
            </a:r>
          </a:p>
          <a:p>
            <a:pPr>
              <a:spcAft>
                <a:spcPts val="120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</a:rPr>
              <a:t>3. Информация и документы, указанные в части 2 настоящей статьи, подлежат размещению на официальном сайте поставщика социальных услуг в сети "Интернет" и обновлению в течение десяти рабочих дней со дня их создания, получения или внесения в них соответствующих изменений. Порядок размещения на официальном сайте поставщика социальных услуг в сети "Интернет" и обновления информации об этом поставщике (в том числе содержание указанной информации и форма ее предоставления) утверждается уполномоченным федеральным органом исполнительной власти.</a:t>
            </a:r>
          </a:p>
          <a:p>
            <a:pPr>
              <a:spcAft>
                <a:spcPts val="600"/>
              </a:spcAft>
            </a:pPr>
            <a:endParaRPr lang="ru-RU" sz="20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600"/>
              </a:spcAft>
            </a:pP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64704"/>
            <a:ext cx="2945904" cy="220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78929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+mn-lt"/>
              </a:rPr>
              <a:t>Анализ сайтов организаций</a:t>
            </a:r>
            <a:endParaRPr lang="ru-RU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3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C7FAD-9E56-4D0E-88CB-421F3A18B5F1}" type="slidenum">
              <a:rPr lang="ru-RU" altLang="ru-RU" smtClean="0"/>
              <a:pPr>
                <a:defRPr/>
              </a:pPr>
              <a:t>38</a:t>
            </a:fld>
            <a:endParaRPr lang="ru-RU" altLang="ru-RU"/>
          </a:p>
        </p:txBody>
      </p:sp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591" y="3933056"/>
            <a:ext cx="3816457" cy="286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764704"/>
            <a:ext cx="8712968" cy="336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000" dirty="0" smtClean="0">
                <a:effectLst/>
                <a:latin typeface="Times New Roman"/>
                <a:ea typeface="Times New Roman"/>
              </a:rPr>
              <a:t>о дате государственной регистрации, об учредителе (учредителях), о месте нахождения, филиалах (при их наличии), режиме, графике работы, контактных телефонах и об адресах электронной почты;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000" dirty="0" smtClean="0">
                <a:effectLst/>
                <a:latin typeface="Times New Roman"/>
                <a:ea typeface="Times New Roman"/>
              </a:rPr>
              <a:t>о структуре и об органах управления организации социального обслуживания;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000" dirty="0" smtClean="0">
                <a:effectLst/>
                <a:latin typeface="Times New Roman"/>
                <a:ea typeface="Times New Roman"/>
              </a:rPr>
              <a:t>о форме социального обслуживания, видах социальных услуг, порядке и об условиях их предоставления, о тарифах на социальные услуги;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000" dirty="0" smtClean="0">
                <a:effectLst/>
                <a:latin typeface="Times New Roman"/>
                <a:ea typeface="Times New Roman"/>
              </a:rPr>
              <a:t>о численности получателей социальных услуг по формам социального обслуживания и видам социальных услуг за счет бюджетных ассигнований бюджетов субъектов Российской Федерации и в соответствии с договорами за счет средств физических лиц и (или) юридических лиц;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000" dirty="0" smtClean="0">
                <a:effectLst/>
                <a:latin typeface="Times New Roman"/>
                <a:ea typeface="Times New Roman"/>
              </a:rPr>
              <a:t>о руководителе, его заместителях, руководителях филиалов (при их наличии), о персональном составе работников (с указанием с их согласия уровня образования, квалификации и опыта работы);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000" dirty="0" smtClean="0">
                <a:effectLst/>
                <a:latin typeface="Times New Roman"/>
                <a:ea typeface="Times New Roman"/>
              </a:rPr>
              <a:t>о материально-техническом обеспечении предоставления социальных услуг (наличие оборудованных помещений для предоставления социальных услуг, в том числе библиотек, объектов спорта, наличие средств обучения и воспитания, условия питания и обеспечение охраны здоровья получателей социальных услуг, доступ к информационным системам в сфере социального обслуживания и сети "Интернет");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000" dirty="0" smtClean="0">
                <a:effectLst/>
                <a:latin typeface="Times New Roman"/>
                <a:ea typeface="Times New Roman"/>
              </a:rPr>
              <a:t>о количестве свободных мест для приема получателей социальных услуг по формам социального обслуживания, финансируемых за счет бюджетных ассигнований бюджетов субъектов Российской Федерации, а также оплачиваемых в соответствии с договорами за счет средств физических лиц и (или) юридических лиц;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000" dirty="0" smtClean="0">
                <a:effectLst/>
                <a:latin typeface="Times New Roman"/>
                <a:ea typeface="Times New Roman"/>
              </a:rPr>
              <a:t>об объеме предоставляемых социальных услуг за счет бюджетных ассигнований бюджетов субъектов Российской Федерации и в соответствии с договорами за счет средств физических лиц и (или) юридических лиц;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149080"/>
            <a:ext cx="529208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spcBef>
                <a:spcPts val="300"/>
              </a:spcBef>
              <a:spcAft>
                <a:spcPts val="600"/>
              </a:spcAft>
              <a:buClr>
                <a:srgbClr val="A04DA3"/>
              </a:buClr>
              <a:buFont typeface="+mj-lt"/>
              <a:buAutoNum type="arabicPeriod" startAt="9"/>
            </a:pPr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о наличии лицензий на осуществление деятельности, подлежащей лицензированию в соответствии с законодательством Российской Федерации;</a:t>
            </a:r>
          </a:p>
          <a:p>
            <a:pPr marL="228600" lvl="0" indent="-228600">
              <a:spcBef>
                <a:spcPts val="300"/>
              </a:spcBef>
              <a:spcAft>
                <a:spcPts val="600"/>
              </a:spcAft>
              <a:buClr>
                <a:srgbClr val="A04DA3"/>
              </a:buClr>
              <a:buFont typeface="+mj-lt"/>
              <a:buAutoNum type="arabicPeriod" startAt="9"/>
            </a:pPr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о </a:t>
            </a:r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финансово-хозяйственной деятельности;</a:t>
            </a:r>
          </a:p>
          <a:p>
            <a:pPr marL="228600" lvl="0" indent="-228600">
              <a:spcBef>
                <a:spcPts val="300"/>
              </a:spcBef>
              <a:spcAft>
                <a:spcPts val="600"/>
              </a:spcAft>
              <a:buClr>
                <a:srgbClr val="A04DA3"/>
              </a:buClr>
              <a:buFont typeface="+mj-lt"/>
              <a:buAutoNum type="arabicPeriod" startAt="9"/>
            </a:pPr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о правилах внутреннего распорядка для получателей социальных услуг, правилах внутреннего трудового распорядка, коллективном договоре;</a:t>
            </a:r>
          </a:p>
          <a:p>
            <a:pPr marL="228600" lvl="0" indent="-228600">
              <a:spcBef>
                <a:spcPts val="300"/>
              </a:spcBef>
              <a:spcAft>
                <a:spcPts val="600"/>
              </a:spcAft>
              <a:buClr>
                <a:srgbClr val="A04DA3"/>
              </a:buClr>
              <a:buFont typeface="+mj-lt"/>
              <a:buAutoNum type="arabicPeriod" startAt="9"/>
            </a:pPr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о наличии предписаний органов, осуществляющих государственный контроль в сфере социального обслуживания, и отчетов об исполнении указанных предписаний;</a:t>
            </a:r>
          </a:p>
          <a:p>
            <a:pPr marL="228600" lvl="0" indent="-228600">
              <a:spcBef>
                <a:spcPts val="300"/>
              </a:spcBef>
              <a:spcAft>
                <a:spcPts val="600"/>
              </a:spcAft>
              <a:buClr>
                <a:srgbClr val="A04DA3"/>
              </a:buClr>
              <a:buFont typeface="+mj-lt"/>
              <a:buAutoNum type="arabicPeriod" startAt="9"/>
            </a:pPr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об иной информации, которая размещается, опубликовывается по решению поставщика социальных услуг и (или) размещение, опубликование которой являются обязательными в соответствии с законодательством Российской Федерации.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0040" y="260648"/>
            <a:ext cx="8454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</a:rPr>
              <a:t>Статья 13. Информационная открытость поставщиков социальных услуг</a:t>
            </a:r>
            <a:endParaRPr lang="ru-RU" sz="2000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50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066800"/>
          </a:xfrm>
        </p:spPr>
        <p:txBody>
          <a:bodyPr>
            <a:noAutofit/>
          </a:bodyPr>
          <a:lstStyle/>
          <a:p>
            <a:pPr marL="0" indent="0"/>
            <a:r>
              <a:rPr lang="ru-RU" sz="3600" b="1" dirty="0"/>
              <a:t>Уважаемые участники, </a:t>
            </a:r>
            <a:br>
              <a:rPr lang="ru-RU" sz="3600" b="1" dirty="0"/>
            </a:br>
            <a:r>
              <a:rPr lang="ru-RU" sz="3600" b="1" dirty="0"/>
              <a:t>спасибо за работу!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2564904"/>
            <a:ext cx="5184576" cy="3960440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Руссова </a:t>
            </a:r>
          </a:p>
          <a:p>
            <a:pPr marL="0" indent="0">
              <a:buNone/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   Ольга Николаевна</a:t>
            </a:r>
          </a:p>
          <a:p>
            <a:pPr marL="0" indent="0">
              <a:buNone/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</a:p>
          <a:p>
            <a:pPr marL="0" indent="0">
              <a:buNone/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   7-911-557-63-69</a:t>
            </a:r>
          </a:p>
          <a:p>
            <a:pPr marL="0" indent="0">
              <a:buNone/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 </a:t>
            </a:r>
          </a:p>
          <a:p>
            <a:pPr marL="0" indent="0">
              <a:buNone/>
              <a:defRPr/>
            </a:pP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   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hlinkClick r:id="rId2"/>
              </a:rPr>
              <a:t>russovaS@mail.ru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 marL="0" indent="0">
              <a:buNone/>
              <a:defRPr/>
            </a:pPr>
            <a:endParaRPr lang="ru-RU" sz="1200" dirty="0">
              <a:solidFill>
                <a:schemeClr val="tx2">
                  <a:lumMod val="10000"/>
                </a:schemeClr>
              </a:solidFill>
              <a:latin typeface="Arial Black" pitchFamily="34" charset="0"/>
            </a:endParaRPr>
          </a:p>
          <a:p>
            <a:pPr>
              <a:defRPr/>
            </a:pPr>
            <a:endParaRPr lang="ru-RU" sz="2800" dirty="0" smtClean="0">
              <a:solidFill>
                <a:schemeClr val="tx2">
                  <a:lumMod val="10000"/>
                </a:schemeClr>
              </a:solidFill>
              <a:latin typeface="Arial Black" pitchFamily="34" charset="0"/>
            </a:endParaRPr>
          </a:p>
          <a:p>
            <a:pPr>
              <a:defRPr/>
            </a:pPr>
            <a:endParaRPr lang="ru-RU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53259" name="Picture 11" descr="H:\Инвалиды плакат\Логотип Фоку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310462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16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36912"/>
            <a:ext cx="6048672" cy="3450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3200" b="1" dirty="0" smtClean="0">
              <a:latin typeface="Calibri" panose="020F0502020204030204" pitchFamily="34" charset="0"/>
              <a:ea typeface="Calibri"/>
            </a:endParaRPr>
          </a:p>
          <a:p>
            <a:pPr marL="0" indent="0">
              <a:buNone/>
            </a:pPr>
            <a:r>
              <a:rPr lang="ru-RU" sz="3200" b="1" dirty="0" smtClean="0">
                <a:latin typeface="Calibri" panose="020F0502020204030204" pitchFamily="34" charset="0"/>
                <a:ea typeface="Calibri"/>
              </a:rPr>
              <a:t>Представление проекта</a:t>
            </a:r>
          </a:p>
          <a:p>
            <a:endParaRPr lang="ru-RU" dirty="0" smtClean="0">
              <a:latin typeface="Calibri" panose="020F0502020204030204" pitchFamily="34" charset="0"/>
              <a:ea typeface="Calibri"/>
            </a:endParaRPr>
          </a:p>
          <a:p>
            <a:pPr marL="0" indent="0">
              <a:buNone/>
            </a:pPr>
            <a:r>
              <a:rPr lang="ru-RU" dirty="0" smtClean="0">
                <a:latin typeface="Calibri" panose="020F0502020204030204" pitchFamily="34" charset="0"/>
                <a:ea typeface="Calibri"/>
              </a:rPr>
              <a:t>Консультант </a:t>
            </a:r>
            <a:r>
              <a:rPr lang="ru-RU" dirty="0">
                <a:latin typeface="Calibri" panose="020F0502020204030204" pitchFamily="34" charset="0"/>
                <a:ea typeface="Calibri"/>
              </a:rPr>
              <a:t>министерства труда, занятости и социального развития Архангельской области</a:t>
            </a:r>
          </a:p>
          <a:p>
            <a:pPr marL="0" indent="0">
              <a:buNone/>
            </a:pPr>
            <a:r>
              <a:rPr lang="ru-RU" sz="3800" b="1" dirty="0" smtClean="0">
                <a:latin typeface="Calibri" panose="020F0502020204030204" pitchFamily="34" charset="0"/>
                <a:ea typeface="Calibri"/>
              </a:rPr>
              <a:t>Регина Ивановна</a:t>
            </a:r>
          </a:p>
          <a:p>
            <a:pPr marL="0" indent="0">
              <a:buNone/>
            </a:pPr>
            <a:r>
              <a:rPr lang="ru-RU" sz="3800" b="1" dirty="0" smtClean="0">
                <a:latin typeface="Calibri" panose="020F0502020204030204" pitchFamily="34" charset="0"/>
                <a:ea typeface="Calibri"/>
              </a:rPr>
              <a:t>Ушакова</a:t>
            </a:r>
            <a:endParaRPr lang="ru-RU" sz="3800" b="1" dirty="0">
              <a:latin typeface="Calibri" panose="020F0502020204030204" pitchFamily="34" charset="0"/>
              <a:ea typeface="Calibri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9969" y="332656"/>
            <a:ext cx="8229600" cy="1252728"/>
          </a:xfrm>
        </p:spPr>
        <p:txBody>
          <a:bodyPr>
            <a:noAutofit/>
          </a:bodyPr>
          <a:lstStyle/>
          <a:p>
            <a:r>
              <a:rPr lang="ru-RU" sz="2000" b="1" dirty="0"/>
              <a:t>СЕМИНАР</a:t>
            </a:r>
            <a:br>
              <a:rPr lang="ru-RU" sz="2000" b="1" dirty="0"/>
            </a:br>
            <a:r>
              <a:rPr lang="ru-RU" sz="2000" b="1" dirty="0"/>
              <a:t>по организации и проведению  независимой оценки условий предоставления социальных услуг в учреждениях социального обслуживания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92230"/>
            <a:ext cx="2426146" cy="328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617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382094"/>
            <a:ext cx="7704856" cy="4071242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</a:rPr>
              <a:t>Опыт работы в социальной сфере</a:t>
            </a:r>
          </a:p>
          <a:p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</a:rPr>
              <a:t>Опыт участия в независимой оценке</a:t>
            </a:r>
          </a:p>
          <a:p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</a:rPr>
              <a:t>Ожидания от независимой оценки для своей организации</a:t>
            </a:r>
          </a:p>
          <a:p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</a:rPr>
              <a:t>Ожидания от независимой оценки для себя лично</a:t>
            </a:r>
          </a:p>
          <a:p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</a:rPr>
              <a:t> Ключевое слово для работы на семинаре </a:t>
            </a:r>
            <a:endParaRPr lang="ru-RU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Участники семинара</a:t>
            </a:r>
            <a:br>
              <a:rPr lang="ru-RU" dirty="0" smtClean="0"/>
            </a:br>
            <a:r>
              <a:rPr lang="ru-RU" dirty="0" smtClean="0"/>
              <a:t>ЗНАКОМСТВО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70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4492069"/>
              </p:ext>
            </p:extLst>
          </p:nvPr>
        </p:nvGraphicFramePr>
        <p:xfrm>
          <a:off x="251522" y="2276870"/>
          <a:ext cx="8640958" cy="4032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3840"/>
                <a:gridCol w="1050990"/>
                <a:gridCol w="1051539"/>
                <a:gridCol w="1051539"/>
                <a:gridCol w="1050990"/>
                <a:gridCol w="1051539"/>
                <a:gridCol w="1200521"/>
              </a:tblGrid>
              <a:tr h="406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Вопросы для знакомства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0" marR="517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Участник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0" marR="51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Участник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0" marR="51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Участник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0" marR="51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Участник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0" marR="51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Участник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0" marR="51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ИТОГ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0" marR="51790" marT="0" marB="0" anchor="ctr"/>
                </a:tc>
              </a:tr>
              <a:tr h="60137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Опыт </a:t>
                      </a:r>
                      <a:r>
                        <a:rPr lang="ru-RU" sz="1400" dirty="0">
                          <a:effectLst/>
                        </a:rPr>
                        <a:t>работы в социальной сфере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0" marR="51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0" marR="51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0" marR="51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0" marR="51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0" marR="51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0" marR="51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0" marR="51790" marT="0" marB="0"/>
                </a:tc>
              </a:tr>
              <a:tr h="60137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Опыт </a:t>
                      </a:r>
                      <a:r>
                        <a:rPr lang="ru-RU" sz="1400" dirty="0">
                          <a:effectLst/>
                        </a:rPr>
                        <a:t>участия в независимой оценке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0" marR="51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0" marR="51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0" marR="51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0" marR="51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0" marR="51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0" marR="51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0" marR="51790" marT="0" marB="0"/>
                </a:tc>
              </a:tr>
              <a:tr h="91113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400" dirty="0">
                          <a:effectLst/>
                        </a:rPr>
                        <a:t>Ожидания от независимой оценки для своей организации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0" marR="51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0" marR="51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0" marR="51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0" marR="51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0" marR="51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0" marR="51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0" marR="51790" marT="0" marB="0"/>
                </a:tc>
              </a:tr>
              <a:tr h="91113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400" dirty="0">
                          <a:effectLst/>
                        </a:rPr>
                        <a:t>Ожидания от независимой оценки для себя лично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0" marR="51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0" marR="51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0" marR="51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0" marR="51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0" marR="51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0" marR="51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0" marR="51790" marT="0" marB="0"/>
                </a:tc>
              </a:tr>
              <a:tr h="60137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400" dirty="0">
                          <a:effectLst/>
                        </a:rPr>
                        <a:t>Ключевое слово для работы на </a:t>
                      </a:r>
                      <a:r>
                        <a:rPr lang="ru-RU" sz="1400" dirty="0" smtClean="0">
                          <a:effectLst/>
                        </a:rPr>
                        <a:t>семинаре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0" marR="51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0" marR="51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0" marR="51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0" marR="51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0" marR="51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0" marR="51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0" marR="5179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ЗНАКОМСТВО</a:t>
            </a:r>
            <a:br>
              <a:rPr lang="ru-RU" dirty="0" smtClean="0"/>
            </a:br>
            <a:r>
              <a:rPr lang="ru-RU" dirty="0" smtClean="0"/>
              <a:t>участников семинара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74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916832"/>
            <a:ext cx="8424936" cy="472514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dirty="0">
                <a:latin typeface="Calibri" panose="020F0502020204030204" pitchFamily="34" charset="0"/>
                <a:ea typeface="Calibri"/>
              </a:rPr>
              <a:t>Проблемы методологии и перспективы </a:t>
            </a:r>
            <a:r>
              <a:rPr lang="ru-RU" sz="3600" b="1" dirty="0" smtClean="0">
                <a:latin typeface="Calibri" panose="020F0502020204030204" pitchFamily="34" charset="0"/>
                <a:ea typeface="Calibri"/>
              </a:rPr>
              <a:t>проведения </a:t>
            </a:r>
            <a:r>
              <a:rPr lang="ru-RU" sz="3600" b="1" dirty="0">
                <a:latin typeface="Calibri" panose="020F0502020204030204" pitchFamily="34" charset="0"/>
                <a:ea typeface="Calibri"/>
              </a:rPr>
              <a:t>независимой оценки качества предоставления </a:t>
            </a:r>
            <a:endParaRPr lang="ru-RU" sz="3600" b="1" dirty="0" smtClean="0">
              <a:latin typeface="Calibri" panose="020F0502020204030204" pitchFamily="34" charset="0"/>
              <a:ea typeface="Calibri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latin typeface="Calibri" panose="020F0502020204030204" pitchFamily="34" charset="0"/>
                <a:ea typeface="Calibri"/>
              </a:rPr>
              <a:t>социальных услуг</a:t>
            </a:r>
          </a:p>
          <a:p>
            <a:pPr marL="0" indent="0" algn="r">
              <a:buNone/>
            </a:pPr>
            <a:endParaRPr lang="ru-RU" dirty="0" smtClean="0">
              <a:latin typeface="Calibri" panose="020F0502020204030204" pitchFamily="34" charset="0"/>
              <a:ea typeface="Calibri"/>
            </a:endParaRPr>
          </a:p>
          <a:p>
            <a:pPr marL="0" indent="0" algn="r">
              <a:buNone/>
            </a:pPr>
            <a:r>
              <a:rPr lang="ru-RU" dirty="0" smtClean="0">
                <a:latin typeface="Calibri" panose="020F0502020204030204" pitchFamily="34" charset="0"/>
                <a:ea typeface="Calibri"/>
              </a:rPr>
              <a:t>кандидат философских наук, </a:t>
            </a:r>
          </a:p>
          <a:p>
            <a:pPr marL="0" indent="0" algn="r">
              <a:buNone/>
            </a:pPr>
            <a:r>
              <a:rPr lang="ru-RU" dirty="0" smtClean="0">
                <a:latin typeface="Calibri" panose="020F0502020204030204" pitchFamily="34" charset="0"/>
                <a:ea typeface="Calibri"/>
              </a:rPr>
              <a:t>доцент </a:t>
            </a:r>
            <a:r>
              <a:rPr lang="ru-RU" dirty="0">
                <a:latin typeface="Calibri" panose="020F0502020204030204" pitchFamily="34" charset="0"/>
                <a:ea typeface="Calibri"/>
              </a:rPr>
              <a:t>САФУ им. М.В. Ломоносова, </a:t>
            </a:r>
            <a:endParaRPr lang="ru-RU" dirty="0" smtClean="0">
              <a:latin typeface="Calibri" panose="020F0502020204030204" pitchFamily="34" charset="0"/>
              <a:ea typeface="Calibri"/>
            </a:endParaRPr>
          </a:p>
          <a:p>
            <a:pPr marL="0" indent="0" algn="r">
              <a:buNone/>
            </a:pPr>
            <a:r>
              <a:rPr lang="ru-RU" dirty="0" smtClean="0">
                <a:latin typeface="Calibri" panose="020F0502020204030204" pitchFamily="34" charset="0"/>
                <a:ea typeface="Calibri"/>
              </a:rPr>
              <a:t>директор Центра </a:t>
            </a:r>
            <a:r>
              <a:rPr lang="ru-RU" dirty="0">
                <a:latin typeface="Calibri" panose="020F0502020204030204" pitchFamily="34" charset="0"/>
                <a:ea typeface="Calibri"/>
              </a:rPr>
              <a:t>социальных </a:t>
            </a:r>
            <a:r>
              <a:rPr lang="ru-RU" dirty="0" smtClean="0">
                <a:latin typeface="Calibri" panose="020F0502020204030204" pitchFamily="34" charset="0"/>
                <a:ea typeface="Calibri"/>
              </a:rPr>
              <a:t>измерений </a:t>
            </a:r>
          </a:p>
          <a:p>
            <a:pPr marL="0" indent="0" algn="r">
              <a:buNone/>
            </a:pPr>
            <a:r>
              <a:rPr lang="ru-RU" dirty="0" smtClean="0">
                <a:latin typeface="Calibri" panose="020F0502020204030204" pitchFamily="34" charset="0"/>
                <a:ea typeface="Calibri"/>
              </a:rPr>
              <a:t>«</a:t>
            </a:r>
            <a:r>
              <a:rPr lang="ru-RU" dirty="0">
                <a:latin typeface="Calibri" panose="020F0502020204030204" pitchFamily="34" charset="0"/>
                <a:ea typeface="Calibri"/>
              </a:rPr>
              <a:t>ФОКУС</a:t>
            </a:r>
            <a:r>
              <a:rPr lang="ru-RU" dirty="0" smtClean="0">
                <a:latin typeface="Calibri" panose="020F0502020204030204" pitchFamily="34" charset="0"/>
                <a:ea typeface="Calibri"/>
              </a:rPr>
              <a:t>» </a:t>
            </a:r>
            <a:endParaRPr lang="ru-RU" dirty="0">
              <a:latin typeface="Calibri" panose="020F0502020204030204" pitchFamily="34" charset="0"/>
              <a:ea typeface="Calibri"/>
            </a:endParaRPr>
          </a:p>
          <a:p>
            <a:pPr marL="0" indent="0" algn="r">
              <a:buNone/>
            </a:pPr>
            <a:r>
              <a:rPr lang="ru-RU" sz="3000" b="1" dirty="0" smtClean="0">
                <a:latin typeface="Calibri" panose="020F0502020204030204" pitchFamily="34" charset="0"/>
              </a:rPr>
              <a:t>Ольга </a:t>
            </a:r>
            <a:r>
              <a:rPr lang="ru-RU" sz="3000" b="1" dirty="0">
                <a:latin typeface="Calibri" panose="020F0502020204030204" pitchFamily="34" charset="0"/>
              </a:rPr>
              <a:t>Николаевна Руссова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252728"/>
          </a:xfrm>
        </p:spPr>
        <p:txBody>
          <a:bodyPr>
            <a:noAutofit/>
          </a:bodyPr>
          <a:lstStyle/>
          <a:p>
            <a:r>
              <a:rPr lang="ru-RU" sz="2000" b="1" dirty="0"/>
              <a:t>СЕМИНАР</a:t>
            </a:r>
            <a:br>
              <a:rPr lang="ru-RU" sz="2000" b="1" dirty="0"/>
            </a:br>
            <a:r>
              <a:rPr lang="ru-RU" sz="2000" b="1" dirty="0"/>
              <a:t>по организации и проведению  независимой оценки условий предоставления социальных услуг в учреждениях социального </a:t>
            </a:r>
            <a:r>
              <a:rPr lang="ru-RU" sz="2000" b="1" dirty="0" smtClean="0"/>
              <a:t>обслуживания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807"/>
            <a:ext cx="1852520" cy="244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61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Этапы проведения независимой </a:t>
            </a:r>
            <a:r>
              <a:rPr lang="ru-RU" dirty="0" smtClean="0"/>
              <a:t>оценки  - 2015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329770"/>
            <a:ext cx="8496944" cy="3096344"/>
          </a:xfrm>
        </p:spPr>
        <p:txBody>
          <a:bodyPr>
            <a:noAutofit/>
          </a:bodyPr>
          <a:lstStyle/>
          <a:p>
            <a:pPr marL="0" indent="0" eaLnBrk="0" fontAlgn="base" hangingPunct="0">
              <a:spcAft>
                <a:spcPct val="0"/>
              </a:spcAft>
              <a:buClrTx/>
              <a:buSzTx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Calibri"/>
              </a:rPr>
              <a:t>2015</a:t>
            </a:r>
          </a:p>
          <a:p>
            <a:pPr eaLnBrk="0" fontAlgn="base" hangingPunct="0">
              <a:spcAft>
                <a:spcPct val="0"/>
              </a:spcAft>
              <a:buClrTx/>
              <a:buSzTx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Семинар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I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 по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организации независимой оценки–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апрель</a:t>
            </a:r>
          </a:p>
          <a:p>
            <a:pPr eaLnBrk="0" fontAlgn="base" hangingPunct="0">
              <a:spcAft>
                <a:spcPct val="0"/>
              </a:spcAft>
              <a:buClrTx/>
              <a:buSzTx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Проведение оценки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в 27 организациях –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май</a:t>
            </a:r>
          </a:p>
          <a:p>
            <a:pPr lvl="5" eaLnBrk="0" fontAlgn="base" hangingPunct="0">
              <a:spcAft>
                <a:spcPct val="0"/>
              </a:spcAft>
              <a:buClrTx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20 комплексных центров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социального обслуживания </a:t>
            </a:r>
          </a:p>
          <a:p>
            <a:pPr lvl="5" eaLnBrk="0" fontAlgn="base" hangingPunct="0">
              <a:spcAft>
                <a:spcPct val="0"/>
              </a:spcAft>
              <a:buClrTx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7 организаций, оказывающих государственные социальные услуги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семьям,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воспитывающим детей с инвалидностью</a:t>
            </a:r>
          </a:p>
          <a:p>
            <a:pPr eaLnBrk="0" fontAlgn="base" hangingPunct="0">
              <a:spcAft>
                <a:spcPct val="0"/>
              </a:spcAft>
              <a:buClrTx/>
              <a:buSzTx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Семинар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по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обсуждению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предварительных результатов проведения НОК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–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июль</a:t>
            </a:r>
            <a:endParaRPr lang="ru-RU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eaLnBrk="0" fontAlgn="base" hangingPunct="0">
              <a:spcAft>
                <a:spcPct val="0"/>
              </a:spcAft>
              <a:buClrTx/>
              <a:buSzTx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Методическое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пособие по проведению независимой оценки качества оказания услуг организациями социального обслуживания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–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ноябрь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marL="0" indent="0" eaLnBrk="0" fontAlgn="base" hangingPunct="0">
              <a:spcAft>
                <a:spcPct val="0"/>
              </a:spcAft>
              <a:buClrTx/>
              <a:buSzTx/>
              <a:buNone/>
              <a:defRPr/>
            </a:pPr>
            <a:endParaRPr lang="ru-RU" sz="1600" b="1" dirty="0" smtClean="0">
              <a:solidFill>
                <a:srgbClr val="C00000"/>
              </a:solidFill>
              <a:latin typeface="Calibri"/>
            </a:endParaRPr>
          </a:p>
          <a:p>
            <a:pPr marL="0" indent="0" eaLnBrk="0" fontAlgn="base" hangingPunct="0">
              <a:spcAft>
                <a:spcPct val="0"/>
              </a:spcAft>
              <a:buClrTx/>
              <a:buSzTx/>
              <a:buNone/>
              <a:defRPr/>
            </a:pPr>
            <a:endParaRPr lang="ru-RU" sz="1600" b="1" dirty="0">
              <a:solidFill>
                <a:srgbClr val="C00000"/>
              </a:solidFill>
              <a:latin typeface="Calibri"/>
            </a:endParaRPr>
          </a:p>
          <a:p>
            <a:pPr marL="0" indent="0" eaLnBrk="0" fontAlgn="base" hangingPunct="0">
              <a:spcAft>
                <a:spcPct val="0"/>
              </a:spcAft>
              <a:buClrTx/>
              <a:buSzTx/>
              <a:buNone/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Calibri"/>
              </a:rPr>
              <a:t>Денежные </a:t>
            </a:r>
            <a:r>
              <a:rPr lang="ru-RU" sz="1600" b="1" dirty="0">
                <a:solidFill>
                  <a:srgbClr val="C00000"/>
                </a:solidFill>
                <a:latin typeface="Calibri"/>
              </a:rPr>
              <a:t>средства на проведение независимой оценки качества в 2015 году из областного бюджета не использовались.</a:t>
            </a:r>
          </a:p>
          <a:p>
            <a:pPr marL="0" indent="0" eaLnBrk="0" fontAlgn="base" hangingPunct="0">
              <a:spcAft>
                <a:spcPct val="0"/>
              </a:spcAft>
              <a:buClrTx/>
              <a:buSzTx/>
              <a:buNone/>
              <a:defRPr/>
            </a:pPr>
            <a:endParaRPr lang="en-US" b="1" dirty="0" smtClean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68495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Формирование системы независимой оценки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качества предоставления услуг </a:t>
            </a:r>
            <a:r>
              <a:rPr lang="ru-RU" b="1" dirty="0">
                <a:solidFill>
                  <a:srgbClr val="C00000"/>
                </a:solidFill>
              </a:rPr>
              <a:t>в социальной сфере в </a:t>
            </a:r>
            <a:r>
              <a:rPr lang="ru-RU" b="1" dirty="0" smtClean="0">
                <a:solidFill>
                  <a:srgbClr val="C00000"/>
                </a:solidFill>
              </a:rPr>
              <a:t>Архангельской области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82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58775" y="131763"/>
            <a:ext cx="8229600" cy="838200"/>
          </a:xfrm>
        </p:spPr>
        <p:txBody>
          <a:bodyPr/>
          <a:lstStyle/>
          <a:p>
            <a:r>
              <a:rPr lang="ru-RU" altLang="ru-RU" sz="2800" smtClean="0"/>
              <a:t>Знакомство на семинаре 14 апреля 2015</a:t>
            </a: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125538"/>
            <a:ext cx="1993900" cy="1495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174038" y="1588"/>
            <a:ext cx="762000" cy="366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fld id="{70B80BE5-6D22-40A2-B136-1C5558139F63}" type="slidenum">
              <a:rPr lang="ru-RU" altLang="ru-RU" sz="1400" smtClean="0">
                <a:solidFill>
                  <a:srgbClr val="FFFFFF"/>
                </a:solidFill>
                <a:latin typeface="Georgia" pitchFamily="18" charset="0"/>
              </a:rPr>
              <a:pPr/>
              <a:t>9</a:t>
            </a:fld>
            <a:endParaRPr lang="ru-RU" altLang="ru-RU" sz="1400" smtClean="0">
              <a:solidFill>
                <a:srgbClr val="FFFFFF"/>
              </a:solidFill>
              <a:latin typeface="Georgia" pitchFamily="18" charset="0"/>
            </a:endParaRPr>
          </a:p>
        </p:txBody>
      </p:sp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5013325"/>
            <a:ext cx="2265363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4754563"/>
            <a:ext cx="2625725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2811463"/>
            <a:ext cx="255428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2895600"/>
            <a:ext cx="2165350" cy="162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2811463"/>
            <a:ext cx="2593975" cy="194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1125538"/>
            <a:ext cx="2447925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54600"/>
            <a:ext cx="29019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946150"/>
            <a:ext cx="267970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13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859</TotalTime>
  <Words>2934</Words>
  <Application>Microsoft Office PowerPoint</Application>
  <PresentationFormat>Экран (4:3)</PresentationFormat>
  <Paragraphs>624</Paragraphs>
  <Slides>39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Волна</vt:lpstr>
      <vt:lpstr>Городская</vt:lpstr>
      <vt:lpstr>СЕМИНАР по организации и проведению  независимой оценки условий предоставления социальных услуг в учреждениях социального обслуживания               </vt:lpstr>
      <vt:lpstr> СЕМИНАР по организации и проведению  независимой оценки условий предоставления социальных услуг в учреждениях социального обслуживания               </vt:lpstr>
      <vt:lpstr>СЕМИНАР по организации и проведению  независимой оценки условий предоставления социальных услуг в учреждениях социального обслуживания </vt:lpstr>
      <vt:lpstr>СЕМИНАР по организации и проведению  независимой оценки условий предоставления социальных услуг в учреждениях социального обслуживания </vt:lpstr>
      <vt:lpstr>Участники семинара ЗНАКОМСТВО</vt:lpstr>
      <vt:lpstr>ЗНАКОМСТВО участников семинара</vt:lpstr>
      <vt:lpstr>СЕМИНАР по организации и проведению  независимой оценки условий предоставления социальных услуг в учреждениях социального обслуживания </vt:lpstr>
      <vt:lpstr>Этапы проведения независимой оценки  - 2015</vt:lpstr>
      <vt:lpstr>Знакомство на семинаре 14 апреля 2015</vt:lpstr>
      <vt:lpstr>Анализ сайтов учреждений социального обслуживания на семинаре 14 апреля 2015</vt:lpstr>
      <vt:lpstr>Работа в тематических группах  на семинаре 14 апреля 2015</vt:lpstr>
      <vt:lpstr>Защита групповых предложений на семинаре 14 апреля 2015</vt:lpstr>
      <vt:lpstr>География оценки в 2015 году</vt:lpstr>
      <vt:lpstr>Этапы проведения независимой оценки</vt:lpstr>
      <vt:lpstr>Этапы проведения независимой оценки -2016</vt:lpstr>
      <vt:lpstr>География оценки в 2016 году:</vt:lpstr>
      <vt:lpstr>География оценки в 2016 году:</vt:lpstr>
      <vt:lpstr>Этапы проведения независимой оценки</vt:lpstr>
      <vt:lpstr>Межрегиональная конференция «Независимая система оценки качества оказания услуг населению в социальной сфере»              </vt:lpstr>
      <vt:lpstr>Этапы проведения независимой оценки -2017</vt:lpstr>
      <vt:lpstr>Этапы проведения независимой оценки -2017</vt:lpstr>
      <vt:lpstr>География оценки в 2017 году:</vt:lpstr>
      <vt:lpstr>Этапы проведения независимой оценки -2018</vt:lpstr>
      <vt:lpstr>Рейтинг ОСО по результатам оценки в 2015 году</vt:lpstr>
      <vt:lpstr>Представление результатов</vt:lpstr>
      <vt:lpstr>Примеры оценки</vt:lpstr>
      <vt:lpstr>Система индексов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Материалы НОК на сайте министерства</vt:lpstr>
      <vt:lpstr>Презентация PowerPoint</vt:lpstr>
      <vt:lpstr>Презентация PowerPoint</vt:lpstr>
      <vt:lpstr>Презентация PowerPoint</vt:lpstr>
      <vt:lpstr>Анализ сайтов организаций</vt:lpstr>
      <vt:lpstr>Презентация PowerPoint</vt:lpstr>
      <vt:lpstr>Уважаемые участники,  спасибо за работу!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Межрегиональная конференция «Независимая система оценки качества оказания услуг населению в социальной сфере»</dc:title>
  <dc:creator>Olga</dc:creator>
  <cp:lastModifiedBy>Ольга</cp:lastModifiedBy>
  <cp:revision>69</cp:revision>
  <cp:lastPrinted>2016-11-09T21:37:54Z</cp:lastPrinted>
  <dcterms:created xsi:type="dcterms:W3CDTF">2016-11-09T17:59:05Z</dcterms:created>
  <dcterms:modified xsi:type="dcterms:W3CDTF">2018-04-15T11:46:35Z</dcterms:modified>
</cp:coreProperties>
</file>